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73" r:id="rId3"/>
    <p:sldId id="257" r:id="rId4"/>
    <p:sldId id="258" r:id="rId5"/>
    <p:sldId id="259" r:id="rId6"/>
    <p:sldId id="272" r:id="rId7"/>
    <p:sldId id="271" r:id="rId8"/>
    <p:sldId id="260" r:id="rId9"/>
    <p:sldId id="262" r:id="rId10"/>
    <p:sldId id="261" r:id="rId11"/>
    <p:sldId id="269" r:id="rId12"/>
    <p:sldId id="263" r:id="rId13"/>
    <p:sldId id="265" r:id="rId14"/>
    <p:sldId id="266" r:id="rId15"/>
    <p:sldId id="276" r:id="rId16"/>
    <p:sldId id="270" r:id="rId17"/>
    <p:sldId id="267" r:id="rId18"/>
    <p:sldId id="275" r:id="rId19"/>
    <p:sldId id="274" r:id="rId20"/>
    <p:sldId id="26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B67DD6D-4FAD-43BC-8EAF-90BFAA8A23EA}" type="datetimeFigureOut">
              <a:rPr lang="en-GB" smtClean="0"/>
              <a:t>16/04/2019</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83E03A5-6C0D-494C-B0FC-A88A14D58F97}"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52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7DD6D-4FAD-43BC-8EAF-90BFAA8A23EA}"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3E03A5-6C0D-494C-B0FC-A88A14D58F97}" type="slidenum">
              <a:rPr lang="en-GB" smtClean="0"/>
              <a:t>‹#›</a:t>
            </a:fld>
            <a:endParaRPr lang="en-GB"/>
          </a:p>
        </p:txBody>
      </p:sp>
    </p:spTree>
    <p:extLst>
      <p:ext uri="{BB962C8B-B14F-4D97-AF65-F5344CB8AC3E}">
        <p14:creationId xmlns:p14="http://schemas.microsoft.com/office/powerpoint/2010/main" val="272702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7DD6D-4FAD-43BC-8EAF-90BFAA8A23EA}"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3E03A5-6C0D-494C-B0FC-A88A14D58F97}" type="slidenum">
              <a:rPr lang="en-GB" smtClean="0"/>
              <a:t>‹#›</a:t>
            </a:fld>
            <a:endParaRPr lang="en-GB"/>
          </a:p>
        </p:txBody>
      </p:sp>
    </p:spTree>
    <p:extLst>
      <p:ext uri="{BB962C8B-B14F-4D97-AF65-F5344CB8AC3E}">
        <p14:creationId xmlns:p14="http://schemas.microsoft.com/office/powerpoint/2010/main" val="397832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7DD6D-4FAD-43BC-8EAF-90BFAA8A23EA}"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3E03A5-6C0D-494C-B0FC-A88A14D58F97}" type="slidenum">
              <a:rPr lang="en-GB" smtClean="0"/>
              <a:t>‹#›</a:t>
            </a:fld>
            <a:endParaRPr lang="en-GB"/>
          </a:p>
        </p:txBody>
      </p:sp>
    </p:spTree>
    <p:extLst>
      <p:ext uri="{BB962C8B-B14F-4D97-AF65-F5344CB8AC3E}">
        <p14:creationId xmlns:p14="http://schemas.microsoft.com/office/powerpoint/2010/main" val="34493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7DD6D-4FAD-43BC-8EAF-90BFAA8A23EA}" type="datetimeFigureOut">
              <a:rPr lang="en-GB" smtClean="0"/>
              <a:t>16/04/2019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3E03A5-6C0D-494C-B0FC-A88A14D58F97}"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5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7DD6D-4FAD-43BC-8EAF-90BFAA8A23EA}" type="datetimeFigureOut">
              <a:rPr lang="en-GB" smtClean="0"/>
              <a:t>16/04/2019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3E03A5-6C0D-494C-B0FC-A88A14D58F97}" type="slidenum">
              <a:rPr lang="en-GB" smtClean="0"/>
              <a:t>‹#›</a:t>
            </a:fld>
            <a:endParaRPr lang="en-GB"/>
          </a:p>
        </p:txBody>
      </p:sp>
    </p:spTree>
    <p:extLst>
      <p:ext uri="{BB962C8B-B14F-4D97-AF65-F5344CB8AC3E}">
        <p14:creationId xmlns:p14="http://schemas.microsoft.com/office/powerpoint/2010/main" val="246129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7DD6D-4FAD-43BC-8EAF-90BFAA8A23EA}" type="datetimeFigureOut">
              <a:rPr lang="en-GB" smtClean="0"/>
              <a:t>16/04/2019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3E03A5-6C0D-494C-B0FC-A88A14D58F97}" type="slidenum">
              <a:rPr lang="en-GB" smtClean="0"/>
              <a:t>‹#›</a:t>
            </a:fld>
            <a:endParaRPr lang="en-GB"/>
          </a:p>
        </p:txBody>
      </p:sp>
    </p:spTree>
    <p:extLst>
      <p:ext uri="{BB962C8B-B14F-4D97-AF65-F5344CB8AC3E}">
        <p14:creationId xmlns:p14="http://schemas.microsoft.com/office/powerpoint/2010/main" val="284400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7DD6D-4FAD-43BC-8EAF-90BFAA8A23EA}" type="datetimeFigureOut">
              <a:rPr lang="en-GB" smtClean="0"/>
              <a:t>16/04/2019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3E03A5-6C0D-494C-B0FC-A88A14D58F97}" type="slidenum">
              <a:rPr lang="en-GB" smtClean="0"/>
              <a:t>‹#›</a:t>
            </a:fld>
            <a:endParaRPr lang="en-GB"/>
          </a:p>
        </p:txBody>
      </p:sp>
    </p:spTree>
    <p:extLst>
      <p:ext uri="{BB962C8B-B14F-4D97-AF65-F5344CB8AC3E}">
        <p14:creationId xmlns:p14="http://schemas.microsoft.com/office/powerpoint/2010/main" val="127527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7DD6D-4FAD-43BC-8EAF-90BFAA8A23EA}" type="datetimeFigureOut">
              <a:rPr lang="en-GB" smtClean="0"/>
              <a:t>16/04/2019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3E03A5-6C0D-494C-B0FC-A88A14D58F97}" type="slidenum">
              <a:rPr lang="en-GB" smtClean="0"/>
              <a:t>‹#›</a:t>
            </a:fld>
            <a:endParaRPr lang="en-GB"/>
          </a:p>
        </p:txBody>
      </p:sp>
    </p:spTree>
    <p:extLst>
      <p:ext uri="{BB962C8B-B14F-4D97-AF65-F5344CB8AC3E}">
        <p14:creationId xmlns:p14="http://schemas.microsoft.com/office/powerpoint/2010/main" val="278473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67DD6D-4FAD-43BC-8EAF-90BFAA8A23EA}" type="datetimeFigureOut">
              <a:rPr lang="en-GB" smtClean="0"/>
              <a:t>16/04/2019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3E03A5-6C0D-494C-B0FC-A88A14D58F97}" type="slidenum">
              <a:rPr lang="en-GB" smtClean="0"/>
              <a:t>‹#›</a:t>
            </a:fld>
            <a:endParaRPr lang="en-GB"/>
          </a:p>
        </p:txBody>
      </p:sp>
    </p:spTree>
    <p:extLst>
      <p:ext uri="{BB962C8B-B14F-4D97-AF65-F5344CB8AC3E}">
        <p14:creationId xmlns:p14="http://schemas.microsoft.com/office/powerpoint/2010/main" val="840512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67DD6D-4FAD-43BC-8EAF-90BFAA8A23EA}" type="datetimeFigureOut">
              <a:rPr lang="en-GB" smtClean="0"/>
              <a:t>16/04/2019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3E03A5-6C0D-494C-B0FC-A88A14D58F97}" type="slidenum">
              <a:rPr lang="en-GB" smtClean="0"/>
              <a:t>‹#›</a:t>
            </a:fld>
            <a:endParaRPr lang="en-GB"/>
          </a:p>
        </p:txBody>
      </p:sp>
    </p:spTree>
    <p:extLst>
      <p:ext uri="{BB962C8B-B14F-4D97-AF65-F5344CB8AC3E}">
        <p14:creationId xmlns:p14="http://schemas.microsoft.com/office/powerpoint/2010/main" val="275503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B67DD6D-4FAD-43BC-8EAF-90BFAA8A23EA}" type="datetimeFigureOut">
              <a:rPr lang="en-GB" smtClean="0"/>
              <a:t>16/04/2019</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683E03A5-6C0D-494C-B0FC-A88A14D58F97}" type="slidenum">
              <a:rPr lang="en-GB" smtClean="0"/>
              <a:t>‹#›</a:t>
            </a:fld>
            <a:endParaRPr lang="en-GB"/>
          </a:p>
        </p:txBody>
      </p:sp>
    </p:spTree>
    <p:extLst>
      <p:ext uri="{BB962C8B-B14F-4D97-AF65-F5344CB8AC3E}">
        <p14:creationId xmlns:p14="http://schemas.microsoft.com/office/powerpoint/2010/main" val="91670730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8F2DE-9BE6-418D-8CC1-F3B6632BD721}"/>
              </a:ext>
            </a:extLst>
          </p:cNvPr>
          <p:cNvSpPr>
            <a:spLocks noGrp="1"/>
          </p:cNvSpPr>
          <p:nvPr>
            <p:ph type="ctrTitle"/>
          </p:nvPr>
        </p:nvSpPr>
        <p:spPr>
          <a:xfrm>
            <a:off x="1109980" y="689317"/>
            <a:ext cx="9966960" cy="3119139"/>
          </a:xfrm>
        </p:spPr>
        <p:txBody>
          <a:bodyPr>
            <a:normAutofit fontScale="90000"/>
          </a:bodyPr>
          <a:lstStyle/>
          <a:p>
            <a:r>
              <a:rPr lang="en-GB" sz="2400" b="0" dirty="0">
                <a:latin typeface="Consolas" panose="020B0609020204030204" pitchFamily="49" charset="0"/>
              </a:rPr>
              <a:t>Engineering seismology &amp; Hazard analysis 2019</a:t>
            </a:r>
            <a:br>
              <a:rPr lang="en-GB" sz="2800" dirty="0">
                <a:latin typeface="Consolas" panose="020B0609020204030204" pitchFamily="49" charset="0"/>
              </a:rPr>
            </a:br>
            <a:br>
              <a:rPr lang="en-GB" sz="2800" dirty="0">
                <a:latin typeface="Consolas" panose="020B0609020204030204" pitchFamily="49" charset="0"/>
              </a:rPr>
            </a:br>
            <a:br>
              <a:rPr lang="en-GB" sz="2800" dirty="0">
                <a:latin typeface="Consolas" panose="020B0609020204030204" pitchFamily="49" charset="0"/>
              </a:rPr>
            </a:br>
            <a:br>
              <a:rPr lang="en-GB" sz="2800" dirty="0">
                <a:latin typeface="Consolas" panose="020B0609020204030204" pitchFamily="49" charset="0"/>
              </a:rPr>
            </a:br>
            <a:r>
              <a:rPr lang="en-GB" sz="2800" dirty="0">
                <a:latin typeface="Consolas" panose="020B0609020204030204" pitchFamily="49" charset="0"/>
              </a:rPr>
              <a:t>Tutorial 1</a:t>
            </a:r>
            <a:br>
              <a:rPr lang="en-GB" sz="2800" dirty="0">
                <a:latin typeface="Consolas" panose="020B0609020204030204" pitchFamily="49" charset="0"/>
              </a:rPr>
            </a:br>
            <a:br>
              <a:rPr lang="en-GB" sz="2800" dirty="0">
                <a:latin typeface="Consolas" panose="020B0609020204030204" pitchFamily="49" charset="0"/>
              </a:rPr>
            </a:br>
            <a:r>
              <a:rPr lang="en-GB" sz="4400" dirty="0">
                <a:latin typeface="Consolas" panose="020B0609020204030204" pitchFamily="49" charset="0"/>
              </a:rPr>
              <a:t>Signal processing</a:t>
            </a:r>
            <a:br>
              <a:rPr lang="en-GB" sz="4400" dirty="0"/>
            </a:br>
            <a:endParaRPr lang="en-GB" sz="2800" dirty="0"/>
          </a:p>
        </p:txBody>
      </p:sp>
      <p:sp>
        <p:nvSpPr>
          <p:cNvPr id="3" name="Subtitle 2">
            <a:extLst>
              <a:ext uri="{FF2B5EF4-FFF2-40B4-BE49-F238E27FC236}">
                <a16:creationId xmlns:a16="http://schemas.microsoft.com/office/drawing/2014/main" id="{D1246A90-6012-45A1-A458-0964FEEBFB2E}"/>
              </a:ext>
            </a:extLst>
          </p:cNvPr>
          <p:cNvSpPr>
            <a:spLocks noGrp="1"/>
          </p:cNvSpPr>
          <p:nvPr>
            <p:ph type="subTitle" idx="1"/>
          </p:nvPr>
        </p:nvSpPr>
        <p:spPr>
          <a:xfrm>
            <a:off x="1709530" y="4587459"/>
            <a:ext cx="8897510" cy="1813341"/>
          </a:xfrm>
        </p:spPr>
        <p:txBody>
          <a:bodyPr>
            <a:normAutofit/>
          </a:bodyPr>
          <a:lstStyle/>
          <a:p>
            <a:r>
              <a:rPr lang="en-GB" dirty="0">
                <a:latin typeface="Consolas" panose="020B0609020204030204" pitchFamily="49" charset="0"/>
              </a:rPr>
              <a:t>Onur Deniz Akan</a:t>
            </a:r>
          </a:p>
          <a:p>
            <a:r>
              <a:rPr lang="en-GB" dirty="0">
                <a:latin typeface="Consolas" panose="020B0609020204030204" pitchFamily="49" charset="0"/>
              </a:rPr>
              <a:t>IUSS PAVIA</a:t>
            </a:r>
          </a:p>
          <a:p>
            <a:endParaRPr lang="en-GB" dirty="0">
              <a:latin typeface="Consolas" panose="020B0609020204030204" pitchFamily="49" charset="0"/>
            </a:endParaRPr>
          </a:p>
          <a:p>
            <a:r>
              <a:rPr lang="en-GB" sz="1800" dirty="0">
                <a:latin typeface="Consolas" panose="020B0609020204030204" pitchFamily="49" charset="0"/>
              </a:rPr>
              <a:t>o.akan@meees.org</a:t>
            </a:r>
          </a:p>
        </p:txBody>
      </p:sp>
    </p:spTree>
    <p:extLst>
      <p:ext uri="{BB962C8B-B14F-4D97-AF65-F5344CB8AC3E}">
        <p14:creationId xmlns:p14="http://schemas.microsoft.com/office/powerpoint/2010/main" val="2282519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0043-CD8B-4113-8FB5-ED76B652607A}"/>
              </a:ext>
            </a:extLst>
          </p:cNvPr>
          <p:cNvSpPr>
            <a:spLocks noGrp="1"/>
          </p:cNvSpPr>
          <p:nvPr>
            <p:ph type="title"/>
          </p:nvPr>
        </p:nvSpPr>
        <p:spPr/>
        <p:txBody>
          <a:bodyPr/>
          <a:lstStyle/>
          <a:p>
            <a:pPr algn="ctr"/>
            <a:r>
              <a:rPr lang="en-GB" b="1" dirty="0">
                <a:latin typeface="Consolas" panose="020B0609020204030204" pitchFamily="49" charset="0"/>
              </a:rPr>
              <a:t>Nyquist Theorem</a:t>
            </a:r>
          </a:p>
        </p:txBody>
      </p:sp>
      <p:sp>
        <p:nvSpPr>
          <p:cNvPr id="3" name="Content Placeholder 2">
            <a:extLst>
              <a:ext uri="{FF2B5EF4-FFF2-40B4-BE49-F238E27FC236}">
                <a16:creationId xmlns:a16="http://schemas.microsoft.com/office/drawing/2014/main" id="{EC989F84-BBFD-4860-8554-7F8E94686C82}"/>
              </a:ext>
            </a:extLst>
          </p:cNvPr>
          <p:cNvSpPr>
            <a:spLocks noGrp="1"/>
          </p:cNvSpPr>
          <p:nvPr>
            <p:ph idx="1"/>
          </p:nvPr>
        </p:nvSpPr>
        <p:spPr>
          <a:xfrm>
            <a:off x="1143000" y="2135945"/>
            <a:ext cx="5285935" cy="2014024"/>
          </a:xfrm>
        </p:spPr>
        <p:txBody>
          <a:bodyPr>
            <a:normAutofit/>
          </a:bodyPr>
          <a:lstStyle/>
          <a:p>
            <a:pPr marL="45720" indent="0" algn="just">
              <a:buNone/>
            </a:pPr>
            <a:r>
              <a:rPr lang="en-GB" sz="2000" dirty="0">
                <a:latin typeface="Consolas" panose="020B0609020204030204" pitchFamily="49" charset="0"/>
              </a:rPr>
              <a:t>Nyquist theorem draws attention to a fundamental property of the discrete signals. It is only possible to properly identify the frequency of a discrete signal if the sampling frequency is higher than the Nyquist frequency. </a:t>
            </a:r>
          </a:p>
          <a:p>
            <a:pPr marL="45720" indent="0">
              <a:buNone/>
            </a:pPr>
            <a:endParaRPr lang="en-GB" sz="2000" dirty="0">
              <a:latin typeface="Consolas" panose="020B0609020204030204" pitchFamily="49" charset="0"/>
            </a:endParaRPr>
          </a:p>
        </p:txBody>
      </p:sp>
      <p:pic>
        <p:nvPicPr>
          <p:cNvPr id="4" name="Picture 3">
            <a:extLst>
              <a:ext uri="{FF2B5EF4-FFF2-40B4-BE49-F238E27FC236}">
                <a16:creationId xmlns:a16="http://schemas.microsoft.com/office/drawing/2014/main" id="{A0B39116-382D-44FD-BD9A-D4C3C791C48C}"/>
              </a:ext>
            </a:extLst>
          </p:cNvPr>
          <p:cNvPicPr>
            <a:picLocks noChangeAspect="1"/>
          </p:cNvPicPr>
          <p:nvPr/>
        </p:nvPicPr>
        <p:blipFill>
          <a:blip r:embed="rId2"/>
          <a:stretch>
            <a:fillRect/>
          </a:stretch>
        </p:blipFill>
        <p:spPr>
          <a:xfrm>
            <a:off x="6527409" y="2135945"/>
            <a:ext cx="4965896" cy="4338889"/>
          </a:xfrm>
          <a:prstGeom prst="rect">
            <a:avLst/>
          </a:prstGeom>
        </p:spPr>
      </p:pic>
      <p:sp>
        <p:nvSpPr>
          <p:cNvPr id="5" name="TextBox 4">
            <a:extLst>
              <a:ext uri="{FF2B5EF4-FFF2-40B4-BE49-F238E27FC236}">
                <a16:creationId xmlns:a16="http://schemas.microsoft.com/office/drawing/2014/main" id="{DB589ABC-08BB-4CDD-A51A-56D2DA1FCAA9}"/>
              </a:ext>
            </a:extLst>
          </p:cNvPr>
          <p:cNvSpPr txBox="1"/>
          <p:nvPr/>
        </p:nvSpPr>
        <p:spPr>
          <a:xfrm>
            <a:off x="1291314" y="4332849"/>
            <a:ext cx="2464136" cy="369332"/>
          </a:xfrm>
          <a:prstGeom prst="rect">
            <a:avLst/>
          </a:prstGeom>
          <a:noFill/>
        </p:spPr>
        <p:txBody>
          <a:bodyPr wrap="none" rtlCol="0">
            <a:spAutoFit/>
          </a:bodyPr>
          <a:lstStyle/>
          <a:p>
            <a:r>
              <a:rPr lang="en-GB" dirty="0">
                <a:latin typeface="Consolas" panose="020B0609020204030204" pitchFamily="49" charset="0"/>
              </a:rPr>
              <a:t>Sampling Frequency</a:t>
            </a:r>
          </a:p>
        </p:txBody>
      </p:sp>
      <p:sp>
        <p:nvSpPr>
          <p:cNvPr id="6" name="TextBox 5">
            <a:extLst>
              <a:ext uri="{FF2B5EF4-FFF2-40B4-BE49-F238E27FC236}">
                <a16:creationId xmlns:a16="http://schemas.microsoft.com/office/drawing/2014/main" id="{7957C0BC-0A4E-4B3E-B40B-FF97BA49F225}"/>
              </a:ext>
            </a:extLst>
          </p:cNvPr>
          <p:cNvSpPr txBox="1"/>
          <p:nvPr/>
        </p:nvSpPr>
        <p:spPr>
          <a:xfrm>
            <a:off x="3909582" y="4332849"/>
            <a:ext cx="2315380" cy="369332"/>
          </a:xfrm>
          <a:prstGeom prst="rect">
            <a:avLst/>
          </a:prstGeom>
          <a:noFill/>
        </p:spPr>
        <p:txBody>
          <a:bodyPr wrap="square" rtlCol="0">
            <a:spAutoFit/>
          </a:bodyPr>
          <a:lstStyle/>
          <a:p>
            <a:r>
              <a:rPr lang="en-GB" dirty="0">
                <a:latin typeface="Consolas" panose="020B0609020204030204" pitchFamily="49" charset="0"/>
              </a:rPr>
              <a:t>Nyquist Frequency</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57069AA-2417-4BA7-B0DB-ACD983FB29AF}"/>
                  </a:ext>
                </a:extLst>
              </p:cNvPr>
              <p:cNvSpPr txBox="1"/>
              <p:nvPr/>
            </p:nvSpPr>
            <p:spPr>
              <a:xfrm>
                <a:off x="1807828" y="4977394"/>
                <a:ext cx="1431107" cy="52039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𝑠𝑎𝑚𝑝</m:t>
                          </m:r>
                          <m:r>
                            <a:rPr lang="en-GB" b="0" i="1" smtClean="0">
                              <a:latin typeface="Cambria Math" panose="02040503050406030204" pitchFamily="18" charset="0"/>
                            </a:rPr>
                            <m:t>.</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den>
                      </m:f>
                    </m:oMath>
                  </m:oMathPara>
                </a14:m>
                <a:endParaRPr lang="en-GB" dirty="0"/>
              </a:p>
            </p:txBody>
          </p:sp>
        </mc:Choice>
        <mc:Fallback>
          <p:sp>
            <p:nvSpPr>
              <p:cNvPr id="7" name="TextBox 6">
                <a:extLst>
                  <a:ext uri="{FF2B5EF4-FFF2-40B4-BE49-F238E27FC236}">
                    <a16:creationId xmlns:a16="http://schemas.microsoft.com/office/drawing/2014/main" id="{257069AA-2417-4BA7-B0DB-ACD983FB29AF}"/>
                  </a:ext>
                </a:extLst>
              </p:cNvPr>
              <p:cNvSpPr txBox="1">
                <a:spLocks noRot="1" noChangeAspect="1" noMove="1" noResize="1" noEditPoints="1" noAdjustHandles="1" noChangeArrowheads="1" noChangeShapeType="1" noTextEdit="1"/>
              </p:cNvSpPr>
              <p:nvPr/>
            </p:nvSpPr>
            <p:spPr>
              <a:xfrm>
                <a:off x="1807828" y="4977394"/>
                <a:ext cx="1431107" cy="5203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AA4C3CA-783D-44AA-9402-995273C10D1B}"/>
                  </a:ext>
                </a:extLst>
              </p:cNvPr>
              <p:cNvSpPr txBox="1"/>
              <p:nvPr/>
            </p:nvSpPr>
            <p:spPr>
              <a:xfrm>
                <a:off x="4559677" y="4977394"/>
                <a:ext cx="1015189" cy="56746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𝑛𝑞</m:t>
                          </m:r>
                          <m:r>
                            <a:rPr lang="en-GB" b="0" i="1" smtClean="0">
                              <a:latin typeface="Cambria Math" panose="02040503050406030204" pitchFamily="18" charset="0"/>
                            </a:rPr>
                            <m:t>.</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0</m:t>
                              </m:r>
                            </m:sub>
                          </m:sSub>
                        </m:den>
                      </m:f>
                    </m:oMath>
                  </m:oMathPara>
                </a14:m>
                <a:endParaRPr lang="en-GB" dirty="0"/>
              </a:p>
            </p:txBody>
          </p:sp>
        </mc:Choice>
        <mc:Fallback>
          <p:sp>
            <p:nvSpPr>
              <p:cNvPr id="8" name="TextBox 7">
                <a:extLst>
                  <a:ext uri="{FF2B5EF4-FFF2-40B4-BE49-F238E27FC236}">
                    <a16:creationId xmlns:a16="http://schemas.microsoft.com/office/drawing/2014/main" id="{1AA4C3CA-783D-44AA-9402-995273C10D1B}"/>
                  </a:ext>
                </a:extLst>
              </p:cNvPr>
              <p:cNvSpPr txBox="1">
                <a:spLocks noRot="1" noChangeAspect="1" noMove="1" noResize="1" noEditPoints="1" noAdjustHandles="1" noChangeArrowheads="1" noChangeShapeType="1" noTextEdit="1"/>
              </p:cNvSpPr>
              <p:nvPr/>
            </p:nvSpPr>
            <p:spPr>
              <a:xfrm>
                <a:off x="4559677" y="4977394"/>
                <a:ext cx="1015189" cy="567463"/>
              </a:xfrm>
              <a:prstGeom prst="rect">
                <a:avLst/>
              </a:prstGeom>
              <a:blipFill>
                <a:blip r:embed="rId4"/>
                <a:stretch>
                  <a:fillRect/>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9274BC98-B469-4945-B6CE-309D1E632A29}"/>
              </a:ext>
            </a:extLst>
          </p:cNvPr>
          <p:cNvSpPr txBox="1"/>
          <p:nvPr/>
        </p:nvSpPr>
        <p:spPr>
          <a:xfrm>
            <a:off x="3684799" y="5047605"/>
            <a:ext cx="141301" cy="492443"/>
          </a:xfrm>
          <a:prstGeom prst="rect">
            <a:avLst/>
          </a:prstGeom>
          <a:noFill/>
        </p:spPr>
        <p:txBody>
          <a:bodyPr wrap="square" lIns="0" tIns="0" rIns="0" bIns="0" rtlCol="0">
            <a:spAutoFit/>
          </a:bodyPr>
          <a:lstStyle/>
          <a:p>
            <a:r>
              <a:rPr lang="en-GB" sz="3200" dirty="0"/>
              <a:t>&gt;</a:t>
            </a:r>
          </a:p>
        </p:txBody>
      </p:sp>
      <p:sp>
        <p:nvSpPr>
          <p:cNvPr id="10" name="TextBox 9">
            <a:extLst>
              <a:ext uri="{FF2B5EF4-FFF2-40B4-BE49-F238E27FC236}">
                <a16:creationId xmlns:a16="http://schemas.microsoft.com/office/drawing/2014/main" id="{24E82F8F-E48A-472D-9EB3-728FD61B1B7D}"/>
              </a:ext>
            </a:extLst>
          </p:cNvPr>
          <p:cNvSpPr txBox="1"/>
          <p:nvPr/>
        </p:nvSpPr>
        <p:spPr>
          <a:xfrm>
            <a:off x="1348262" y="5843217"/>
            <a:ext cx="4673074" cy="338554"/>
          </a:xfrm>
          <a:prstGeom prst="rect">
            <a:avLst/>
          </a:prstGeom>
          <a:noFill/>
        </p:spPr>
        <p:txBody>
          <a:bodyPr wrap="none" rtlCol="0">
            <a:spAutoFit/>
          </a:bodyPr>
          <a:lstStyle/>
          <a:p>
            <a:r>
              <a:rPr lang="en-GB" sz="1600" b="1" i="1" dirty="0">
                <a:latin typeface="Consolas" panose="020B0609020204030204" pitchFamily="49" charset="0"/>
              </a:rPr>
              <a:t>In practice: </a:t>
            </a:r>
            <a:r>
              <a:rPr lang="en-GB" sz="1600" b="1" dirty="0">
                <a:latin typeface="Consolas" panose="020B0609020204030204" pitchFamily="49" charset="0"/>
              </a:rPr>
              <a:t>M</a:t>
            </a:r>
            <a:r>
              <a:rPr lang="en-GB" sz="1600" dirty="0">
                <a:latin typeface="Consolas" panose="020B0609020204030204" pitchFamily="49" charset="0"/>
              </a:rPr>
              <a:t>inimum 10 points per cycle</a:t>
            </a:r>
          </a:p>
        </p:txBody>
      </p:sp>
    </p:spTree>
    <p:extLst>
      <p:ext uri="{BB962C8B-B14F-4D97-AF65-F5344CB8AC3E}">
        <p14:creationId xmlns:p14="http://schemas.microsoft.com/office/powerpoint/2010/main" val="355426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FEDD-7AE3-4766-ABDE-B4202C35C71A}"/>
              </a:ext>
            </a:extLst>
          </p:cNvPr>
          <p:cNvSpPr>
            <a:spLocks noGrp="1"/>
          </p:cNvSpPr>
          <p:nvPr>
            <p:ph type="title"/>
          </p:nvPr>
        </p:nvSpPr>
        <p:spPr>
          <a:xfrm>
            <a:off x="1143000" y="609600"/>
            <a:ext cx="9875520" cy="1356360"/>
          </a:xfrm>
        </p:spPr>
        <p:txBody>
          <a:bodyPr/>
          <a:lstStyle/>
          <a:p>
            <a:pPr algn="ctr"/>
            <a:r>
              <a:rPr lang="en-GB" b="1" dirty="0">
                <a:latin typeface="Consolas" panose="020B0609020204030204" pitchFamily="49" charset="0"/>
              </a:rPr>
              <a:t>Padding</a:t>
            </a:r>
          </a:p>
        </p:txBody>
      </p:sp>
      <p:sp>
        <p:nvSpPr>
          <p:cNvPr id="3" name="Content Placeholder 2">
            <a:extLst>
              <a:ext uri="{FF2B5EF4-FFF2-40B4-BE49-F238E27FC236}">
                <a16:creationId xmlns:a16="http://schemas.microsoft.com/office/drawing/2014/main" id="{6D61809D-117E-4C90-A456-9A07C11D303E}"/>
              </a:ext>
            </a:extLst>
          </p:cNvPr>
          <p:cNvSpPr>
            <a:spLocks noGrp="1"/>
          </p:cNvSpPr>
          <p:nvPr>
            <p:ph idx="1"/>
          </p:nvPr>
        </p:nvSpPr>
        <p:spPr>
          <a:xfrm>
            <a:off x="6921304" y="2057400"/>
            <a:ext cx="4290647" cy="4038600"/>
          </a:xfrm>
        </p:spPr>
        <p:txBody>
          <a:bodyPr>
            <a:normAutofit/>
          </a:bodyPr>
          <a:lstStyle/>
          <a:p>
            <a:pPr marL="45720" indent="0" algn="just">
              <a:buNone/>
            </a:pPr>
            <a:r>
              <a:rPr lang="en-GB" sz="2000" dirty="0">
                <a:latin typeface="Consolas" panose="020B0609020204030204" pitchFamily="49" charset="0"/>
              </a:rPr>
              <a:t>Frequency resolution of the signal is increased by increasing the signal duration. This is often done by adding zeros at the end of the signal.</a:t>
            </a:r>
          </a:p>
          <a:p>
            <a:pPr marL="45720" indent="0" algn="just">
              <a:buNone/>
            </a:pPr>
            <a:r>
              <a:rPr lang="en-GB" sz="2000" dirty="0">
                <a:latin typeface="Consolas" panose="020B0609020204030204" pitchFamily="49" charset="0"/>
              </a:rPr>
              <a:t>Frequency Resolution:</a:t>
            </a:r>
          </a:p>
          <a:p>
            <a:pPr marL="45720" indent="0" algn="just">
              <a:buNone/>
            </a:pPr>
            <a:endParaRPr lang="en-GB" sz="2000" dirty="0">
              <a:latin typeface="Consolas" panose="020B0609020204030204" pitchFamily="49" charset="0"/>
            </a:endParaRPr>
          </a:p>
          <a:p>
            <a:pPr marL="45720" indent="0" algn="just">
              <a:buNone/>
            </a:pPr>
            <a:endParaRPr lang="en-GB" sz="2000" dirty="0">
              <a:latin typeface="Consolas" panose="020B0609020204030204" pitchFamily="49" charset="0"/>
            </a:endParaRPr>
          </a:p>
        </p:txBody>
      </p:sp>
      <p:pic>
        <p:nvPicPr>
          <p:cNvPr id="4" name="Picture 3">
            <a:extLst>
              <a:ext uri="{FF2B5EF4-FFF2-40B4-BE49-F238E27FC236}">
                <a16:creationId xmlns:a16="http://schemas.microsoft.com/office/drawing/2014/main" id="{FD88605F-EE76-4D7C-9DC3-3D1989224B85}"/>
              </a:ext>
            </a:extLst>
          </p:cNvPr>
          <p:cNvPicPr>
            <a:picLocks noChangeAspect="1"/>
          </p:cNvPicPr>
          <p:nvPr/>
        </p:nvPicPr>
        <p:blipFill>
          <a:blip r:embed="rId2"/>
          <a:stretch>
            <a:fillRect/>
          </a:stretch>
        </p:blipFill>
        <p:spPr>
          <a:xfrm>
            <a:off x="444609" y="1870632"/>
            <a:ext cx="6279748" cy="4526652"/>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9D5BED6-094A-41FC-8783-F5D0B61D6263}"/>
                  </a:ext>
                </a:extLst>
              </p:cNvPr>
              <p:cNvSpPr txBox="1"/>
              <p:nvPr/>
            </p:nvSpPr>
            <p:spPr>
              <a:xfrm>
                <a:off x="8436390" y="4445391"/>
                <a:ext cx="1260473" cy="63017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GB" sz="2000" i="1" smtClean="0">
                              <a:latin typeface="Cambria Math" panose="02040503050406030204" pitchFamily="18" charset="0"/>
                              <a:ea typeface="Cambria Math" panose="02040503050406030204" pitchFamily="18" charset="0"/>
                            </a:rPr>
                            <m:t>∆</m:t>
                          </m:r>
                        </m:e>
                        <m:sub>
                          <m:r>
                            <a:rPr lang="en-GB" sz="2000" b="0" i="1" smtClean="0">
                              <a:latin typeface="Cambria Math" panose="02040503050406030204" pitchFamily="18" charset="0"/>
                            </a:rPr>
                            <m:t>𝑓</m:t>
                          </m:r>
                        </m:sub>
                      </m:sSub>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ea typeface="Cambria Math" panose="02040503050406030204" pitchFamily="18" charset="0"/>
                                </a:rPr>
                                <m:t>∆</m:t>
                              </m:r>
                            </m:e>
                            <m:sub>
                              <m:r>
                                <a:rPr lang="en-GB" sz="2000" b="0" i="1" smtClean="0">
                                  <a:latin typeface="Cambria Math" panose="02040503050406030204" pitchFamily="18" charset="0"/>
                                </a:rPr>
                                <m:t>𝑡</m:t>
                              </m:r>
                            </m:sub>
                          </m:sSub>
                          <m:r>
                            <a:rPr lang="en-GB" sz="2000" b="0" i="1" smtClean="0">
                              <a:latin typeface="Cambria Math" panose="02040503050406030204" pitchFamily="18" charset="0"/>
                            </a:rPr>
                            <m:t>∗</m:t>
                          </m:r>
                          <m:r>
                            <a:rPr lang="en-GB" sz="2000" b="0" i="1" smtClean="0">
                              <a:latin typeface="Cambria Math" panose="02040503050406030204" pitchFamily="18" charset="0"/>
                            </a:rPr>
                            <m:t>𝑁</m:t>
                          </m:r>
                        </m:den>
                      </m:f>
                    </m:oMath>
                  </m:oMathPara>
                </a14:m>
                <a:endParaRPr lang="en-GB" sz="2000" dirty="0"/>
              </a:p>
            </p:txBody>
          </p:sp>
        </mc:Choice>
        <mc:Fallback>
          <p:sp>
            <p:nvSpPr>
              <p:cNvPr id="7" name="TextBox 6">
                <a:extLst>
                  <a:ext uri="{FF2B5EF4-FFF2-40B4-BE49-F238E27FC236}">
                    <a16:creationId xmlns:a16="http://schemas.microsoft.com/office/drawing/2014/main" id="{D9D5BED6-094A-41FC-8783-F5D0B61D6263}"/>
                  </a:ext>
                </a:extLst>
              </p:cNvPr>
              <p:cNvSpPr txBox="1">
                <a:spLocks noRot="1" noChangeAspect="1" noMove="1" noResize="1" noEditPoints="1" noAdjustHandles="1" noChangeArrowheads="1" noChangeShapeType="1" noTextEdit="1"/>
              </p:cNvSpPr>
              <p:nvPr/>
            </p:nvSpPr>
            <p:spPr>
              <a:xfrm>
                <a:off x="8436390" y="4445391"/>
                <a:ext cx="1260473" cy="630173"/>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1639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0281-E4ED-49B1-A9E3-6930F72ADC52}"/>
              </a:ext>
            </a:extLst>
          </p:cNvPr>
          <p:cNvSpPr>
            <a:spLocks noGrp="1"/>
          </p:cNvSpPr>
          <p:nvPr>
            <p:ph type="title"/>
          </p:nvPr>
        </p:nvSpPr>
        <p:spPr/>
        <p:txBody>
          <a:bodyPr/>
          <a:lstStyle/>
          <a:p>
            <a:pPr algn="ctr"/>
            <a:r>
              <a:rPr lang="en-GB" b="1" dirty="0">
                <a:latin typeface="Consolas" panose="020B0609020204030204" pitchFamily="49" charset="0"/>
              </a:rPr>
              <a:t>Noise</a:t>
            </a:r>
          </a:p>
        </p:txBody>
      </p:sp>
      <p:sp>
        <p:nvSpPr>
          <p:cNvPr id="3" name="Content Placeholder 2">
            <a:extLst>
              <a:ext uri="{FF2B5EF4-FFF2-40B4-BE49-F238E27FC236}">
                <a16:creationId xmlns:a16="http://schemas.microsoft.com/office/drawing/2014/main" id="{43AC6FC4-9EFA-43D8-8609-E58D3A2A17DA}"/>
              </a:ext>
            </a:extLst>
          </p:cNvPr>
          <p:cNvSpPr>
            <a:spLocks noGrp="1"/>
          </p:cNvSpPr>
          <p:nvPr>
            <p:ph idx="1"/>
          </p:nvPr>
        </p:nvSpPr>
        <p:spPr>
          <a:xfrm>
            <a:off x="1143001" y="2057400"/>
            <a:ext cx="4582550" cy="4038600"/>
          </a:xfrm>
        </p:spPr>
        <p:txBody>
          <a:bodyPr>
            <a:normAutofit/>
          </a:bodyPr>
          <a:lstStyle/>
          <a:p>
            <a:pPr marL="45720" indent="0" algn="just">
              <a:buNone/>
            </a:pPr>
            <a:r>
              <a:rPr lang="en-GB" sz="2000" dirty="0">
                <a:latin typeface="Consolas" panose="020B0609020204030204" pitchFamily="49" charset="0"/>
              </a:rPr>
              <a:t>The high frequency distortion due to the environmental affects in the signal is often considered as noise.</a:t>
            </a:r>
          </a:p>
          <a:p>
            <a:pPr marL="45720" indent="0" algn="just">
              <a:buNone/>
            </a:pPr>
            <a:r>
              <a:rPr lang="en-GB" sz="2000" dirty="0">
                <a:latin typeface="Consolas" panose="020B0609020204030204" pitchFamily="49" charset="0"/>
              </a:rPr>
              <a:t>Signal to Noise Ratio </a:t>
            </a:r>
            <a:r>
              <a:rPr lang="en-GB" sz="2000" b="1" dirty="0">
                <a:latin typeface="Consolas" panose="020B0609020204030204" pitchFamily="49" charset="0"/>
              </a:rPr>
              <a:t>(SNR)</a:t>
            </a:r>
          </a:p>
          <a:p>
            <a:pPr marL="45720" indent="0" algn="just">
              <a:buNone/>
            </a:pPr>
            <a:endParaRPr lang="en-GB" sz="2000" b="1" dirty="0">
              <a:latin typeface="Consolas" panose="020B0609020204030204" pitchFamily="49" charset="0"/>
            </a:endParaRPr>
          </a:p>
          <a:p>
            <a:pPr marL="45720" indent="0" algn="just">
              <a:buNone/>
            </a:pPr>
            <a:endParaRPr lang="en-GB" sz="2000" b="1" dirty="0">
              <a:latin typeface="Consolas" panose="020B0609020204030204" pitchFamily="49" charset="0"/>
            </a:endParaRPr>
          </a:p>
          <a:p>
            <a:pPr marL="45720" indent="0" algn="just">
              <a:buNone/>
            </a:pPr>
            <a:r>
              <a:rPr lang="en-GB" sz="2000" dirty="0">
                <a:latin typeface="Consolas" panose="020B0609020204030204" pitchFamily="49" charset="0"/>
              </a:rPr>
              <a:t>Repeating the recording several and </a:t>
            </a:r>
            <a:r>
              <a:rPr lang="en-GB" sz="2000" i="1" u="sng" dirty="0">
                <a:latin typeface="Consolas" panose="020B0609020204030204" pitchFamily="49" charset="0"/>
              </a:rPr>
              <a:t>stacking</a:t>
            </a:r>
            <a:r>
              <a:rPr lang="en-GB" sz="2000" dirty="0">
                <a:latin typeface="Consolas" panose="020B0609020204030204" pitchFamily="49" charset="0"/>
              </a:rPr>
              <a:t> them together is a way to increase SNR.</a:t>
            </a:r>
          </a:p>
        </p:txBody>
      </p:sp>
      <p:pic>
        <p:nvPicPr>
          <p:cNvPr id="4" name="Picture 3">
            <a:extLst>
              <a:ext uri="{FF2B5EF4-FFF2-40B4-BE49-F238E27FC236}">
                <a16:creationId xmlns:a16="http://schemas.microsoft.com/office/drawing/2014/main" id="{E7E2DE8E-F70D-4A61-8DB6-F3D12CA33D4B}"/>
              </a:ext>
            </a:extLst>
          </p:cNvPr>
          <p:cNvPicPr>
            <a:picLocks noChangeAspect="1"/>
          </p:cNvPicPr>
          <p:nvPr/>
        </p:nvPicPr>
        <p:blipFill>
          <a:blip r:embed="rId2"/>
          <a:stretch>
            <a:fillRect/>
          </a:stretch>
        </p:blipFill>
        <p:spPr>
          <a:xfrm>
            <a:off x="6603894" y="1487916"/>
            <a:ext cx="4445105" cy="4931289"/>
          </a:xfrm>
          <a:prstGeom prst="rect">
            <a:avLst/>
          </a:prstGeom>
        </p:spPr>
      </p:pic>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A30CD895-7616-483F-9B0C-F73A9DE7E353}"/>
                  </a:ext>
                </a:extLst>
              </p:cNvPr>
              <p:cNvSpPr/>
              <p:nvPr/>
            </p:nvSpPr>
            <p:spPr>
              <a:xfrm>
                <a:off x="1312099" y="3743948"/>
                <a:ext cx="3369512" cy="665503"/>
              </a:xfrm>
              <a:prstGeom prst="rect">
                <a:avLst/>
              </a:prstGeom>
            </p:spPr>
            <p:txBody>
              <a:bodyPr wrap="none">
                <a:spAutoFit/>
              </a:bodyPr>
              <a:lstStyle/>
              <a:p>
                <a:pPr marL="45720" indent="0" algn="just">
                  <a:buNone/>
                </a:pP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rPr>
                        <m:t>𝐒𝐍𝐑</m:t>
                      </m:r>
                      <m:r>
                        <a:rPr lang="en-GB">
                          <a:latin typeface="Cambria Math" panose="02040503050406030204" pitchFamily="18" charset="0"/>
                        </a:rPr>
                        <m:t>=</m:t>
                      </m:r>
                      <m:f>
                        <m:fPr>
                          <m:ctrlPr>
                            <a:rPr lang="en-GB" i="1">
                              <a:latin typeface="Cambria Math" panose="02040503050406030204" pitchFamily="18" charset="0"/>
                            </a:rPr>
                          </m:ctrlPr>
                        </m:fPr>
                        <m:num>
                          <m:r>
                            <m:rPr>
                              <m:sty m:val="p"/>
                            </m:rPr>
                            <a:rPr lang="en-GB">
                              <a:latin typeface="Cambria Math" panose="02040503050406030204" pitchFamily="18" charset="0"/>
                            </a:rPr>
                            <m:t>Amplitude</m:t>
                          </m:r>
                          <m:r>
                            <a:rPr lang="en-GB">
                              <a:latin typeface="Cambria Math" panose="02040503050406030204" pitchFamily="18" charset="0"/>
                            </a:rPr>
                            <m:t> </m:t>
                          </m:r>
                          <m:r>
                            <m:rPr>
                              <m:sty m:val="p"/>
                            </m:rPr>
                            <a:rPr lang="en-GB">
                              <a:latin typeface="Cambria Math" panose="02040503050406030204" pitchFamily="18" charset="0"/>
                            </a:rPr>
                            <m:t>of</m:t>
                          </m:r>
                          <m:r>
                            <a:rPr lang="en-GB">
                              <a:latin typeface="Cambria Math" panose="02040503050406030204" pitchFamily="18" charset="0"/>
                            </a:rPr>
                            <m:t> </m:t>
                          </m:r>
                          <m:r>
                            <m:rPr>
                              <m:sty m:val="p"/>
                            </m:rPr>
                            <a:rPr lang="en-GB">
                              <a:latin typeface="Cambria Math" panose="02040503050406030204" pitchFamily="18" charset="0"/>
                            </a:rPr>
                            <m:t>the</m:t>
                          </m:r>
                          <m:r>
                            <a:rPr lang="en-GB">
                              <a:latin typeface="Cambria Math" panose="02040503050406030204" pitchFamily="18" charset="0"/>
                            </a:rPr>
                            <m:t> </m:t>
                          </m:r>
                          <m:r>
                            <m:rPr>
                              <m:sty m:val="p"/>
                            </m:rPr>
                            <a:rPr lang="en-GB">
                              <a:latin typeface="Cambria Math" panose="02040503050406030204" pitchFamily="18" charset="0"/>
                            </a:rPr>
                            <m:t>Signal</m:t>
                          </m:r>
                        </m:num>
                        <m:den>
                          <m:r>
                            <m:rPr>
                              <m:sty m:val="p"/>
                            </m:rPr>
                            <a:rPr lang="en-GB">
                              <a:latin typeface="Cambria Math" panose="02040503050406030204" pitchFamily="18" charset="0"/>
                            </a:rPr>
                            <m:t>Amplitude</m:t>
                          </m:r>
                          <m:r>
                            <a:rPr lang="en-GB">
                              <a:latin typeface="Cambria Math" panose="02040503050406030204" pitchFamily="18" charset="0"/>
                            </a:rPr>
                            <m:t> </m:t>
                          </m:r>
                          <m:r>
                            <m:rPr>
                              <m:sty m:val="p"/>
                            </m:rPr>
                            <a:rPr lang="en-GB">
                              <a:latin typeface="Cambria Math" panose="02040503050406030204" pitchFamily="18" charset="0"/>
                            </a:rPr>
                            <m:t>of</m:t>
                          </m:r>
                          <m:r>
                            <a:rPr lang="en-GB">
                              <a:latin typeface="Cambria Math" panose="02040503050406030204" pitchFamily="18" charset="0"/>
                            </a:rPr>
                            <m:t> </m:t>
                          </m:r>
                          <m:r>
                            <m:rPr>
                              <m:sty m:val="p"/>
                            </m:rPr>
                            <a:rPr lang="en-GB">
                              <a:latin typeface="Cambria Math" panose="02040503050406030204" pitchFamily="18" charset="0"/>
                            </a:rPr>
                            <m:t>Noise</m:t>
                          </m:r>
                        </m:den>
                      </m:f>
                    </m:oMath>
                  </m:oMathPara>
                </a14:m>
                <a:endParaRPr lang="en-GB" dirty="0">
                  <a:latin typeface="Consolas" panose="020B0609020204030204" pitchFamily="49" charset="0"/>
                </a:endParaRPr>
              </a:p>
            </p:txBody>
          </p:sp>
        </mc:Choice>
        <mc:Fallback>
          <p:sp>
            <p:nvSpPr>
              <p:cNvPr id="5" name="Rectangle 4">
                <a:extLst>
                  <a:ext uri="{FF2B5EF4-FFF2-40B4-BE49-F238E27FC236}">
                    <a16:creationId xmlns:a16="http://schemas.microsoft.com/office/drawing/2014/main" id="{A30CD895-7616-483F-9B0C-F73A9DE7E353}"/>
                  </a:ext>
                </a:extLst>
              </p:cNvPr>
              <p:cNvSpPr>
                <a:spLocks noRot="1" noChangeAspect="1" noMove="1" noResize="1" noEditPoints="1" noAdjustHandles="1" noChangeArrowheads="1" noChangeShapeType="1" noTextEdit="1"/>
              </p:cNvSpPr>
              <p:nvPr/>
            </p:nvSpPr>
            <p:spPr>
              <a:xfrm>
                <a:off x="1312099" y="3743948"/>
                <a:ext cx="3369512" cy="665503"/>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3265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87C6-60C9-4081-84DD-0B2FFD1EB28A}"/>
              </a:ext>
            </a:extLst>
          </p:cNvPr>
          <p:cNvSpPr>
            <a:spLocks noGrp="1"/>
          </p:cNvSpPr>
          <p:nvPr>
            <p:ph type="title"/>
          </p:nvPr>
        </p:nvSpPr>
        <p:spPr/>
        <p:txBody>
          <a:bodyPr/>
          <a:lstStyle/>
          <a:p>
            <a:pPr algn="ctr"/>
            <a:r>
              <a:rPr lang="en-GB" b="1" dirty="0">
                <a:latin typeface="Consolas" panose="020B0609020204030204" pitchFamily="49" charset="0"/>
              </a:rPr>
              <a:t>Moving Kernels</a:t>
            </a:r>
          </a:p>
        </p:txBody>
      </p:sp>
      <p:pic>
        <p:nvPicPr>
          <p:cNvPr id="4" name="Picture 3">
            <a:extLst>
              <a:ext uri="{FF2B5EF4-FFF2-40B4-BE49-F238E27FC236}">
                <a16:creationId xmlns:a16="http://schemas.microsoft.com/office/drawing/2014/main" id="{31C876FE-FD23-48EB-88C5-21469D69E0F1}"/>
              </a:ext>
            </a:extLst>
          </p:cNvPr>
          <p:cNvPicPr>
            <a:picLocks noChangeAspect="1"/>
          </p:cNvPicPr>
          <p:nvPr/>
        </p:nvPicPr>
        <p:blipFill>
          <a:blip r:embed="rId2"/>
          <a:stretch>
            <a:fillRect/>
          </a:stretch>
        </p:blipFill>
        <p:spPr>
          <a:xfrm>
            <a:off x="5824025" y="1633684"/>
            <a:ext cx="6062076" cy="4886032"/>
          </a:xfrm>
          <a:prstGeom prst="rect">
            <a:avLst/>
          </a:prstGeom>
        </p:spPr>
      </p:pic>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FE06088-39DB-40FF-8FCD-143A20D8ADBF}"/>
                  </a:ext>
                </a:extLst>
              </p:cNvPr>
              <p:cNvSpPr>
                <a:spLocks noGrp="1"/>
              </p:cNvSpPr>
              <p:nvPr>
                <p:ph idx="1"/>
              </p:nvPr>
            </p:nvSpPr>
            <p:spPr>
              <a:xfrm>
                <a:off x="492370" y="1965960"/>
                <a:ext cx="5486400" cy="4130039"/>
              </a:xfrm>
            </p:spPr>
            <p:txBody>
              <a:bodyPr>
                <a:normAutofit/>
              </a:bodyPr>
              <a:lstStyle/>
              <a:p>
                <a:pPr marL="45720" indent="0" algn="just">
                  <a:buNone/>
                </a:pPr>
                <a:r>
                  <a:rPr lang="en-GB" sz="2000" dirty="0">
                    <a:latin typeface="Consolas" panose="020B0609020204030204" pitchFamily="49" charset="0"/>
                  </a:rPr>
                  <a:t>Moving kernel is an averaging time window sweeping the signal from start to end. Averaging the signal in local portions creates a “smoothed” signal, less distorted by noise. </a:t>
                </a:r>
              </a:p>
              <a:p>
                <a:pPr marL="45720" indent="0" algn="just">
                  <a:buNone/>
                </a:pPr>
                <a:r>
                  <a:rPr lang="en-GB" sz="2000" dirty="0">
                    <a:latin typeface="Consolas" panose="020B0609020204030204" pitchFamily="49" charset="0"/>
                  </a:rPr>
                  <a:t>The smoothed signal is obtained by the formula</a:t>
                </a:r>
              </a:p>
              <a:p>
                <a:pPr algn="just"/>
                <a:endParaRPr lang="en-GB" sz="2000" dirty="0">
                  <a:latin typeface="Consolas" panose="020B0609020204030204" pitchFamily="49" charset="0"/>
                </a:endParaRPr>
              </a:p>
              <a:p>
                <a:pPr algn="just"/>
                <a:endParaRPr lang="en-GB" sz="2000" dirty="0">
                  <a:latin typeface="Consolas" panose="020B0609020204030204" pitchFamily="49" charset="0"/>
                </a:endParaRPr>
              </a:p>
              <a:p>
                <a:pPr marL="45720" indent="0" algn="just">
                  <a:buNone/>
                </a:pPr>
                <a:r>
                  <a:rPr lang="en-GB" sz="2000" dirty="0">
                    <a:latin typeface="Consolas" panose="020B0609020204030204" pitchFamily="49" charset="0"/>
                  </a:rPr>
                  <a:t>Where Kernel length m, the weights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𝐾</m:t>
                        </m:r>
                      </m:e>
                      <m:sub>
                        <m:r>
                          <a:rPr lang="en-GB" sz="2000" i="1">
                            <a:latin typeface="Cambria Math" panose="02040503050406030204" pitchFamily="18" charset="0"/>
                          </a:rPr>
                          <m:t>𝑝</m:t>
                        </m:r>
                      </m:sub>
                    </m:sSub>
                  </m:oMath>
                </a14:m>
                <a:r>
                  <a:rPr lang="en-GB" sz="2000" dirty="0">
                    <a:latin typeface="Consolas" panose="020B0609020204030204" pitchFamily="49" charset="0"/>
                  </a:rPr>
                  <a:t> and x is the noisy signal </a:t>
                </a:r>
              </a:p>
            </p:txBody>
          </p:sp>
        </mc:Choice>
        <mc:Fallback>
          <p:sp>
            <p:nvSpPr>
              <p:cNvPr id="3" name="Content Placeholder 2">
                <a:extLst>
                  <a:ext uri="{FF2B5EF4-FFF2-40B4-BE49-F238E27FC236}">
                    <a16:creationId xmlns:a16="http://schemas.microsoft.com/office/drawing/2014/main" id="{8FE06088-39DB-40FF-8FCD-143A20D8ADBF}"/>
                  </a:ext>
                </a:extLst>
              </p:cNvPr>
              <p:cNvSpPr>
                <a:spLocks noGrp="1" noRot="1" noChangeAspect="1" noMove="1" noResize="1" noEditPoints="1" noAdjustHandles="1" noChangeArrowheads="1" noChangeShapeType="1" noTextEdit="1"/>
              </p:cNvSpPr>
              <p:nvPr>
                <p:ph idx="1"/>
              </p:nvPr>
            </p:nvSpPr>
            <p:spPr>
              <a:xfrm>
                <a:off x="492370" y="1965960"/>
                <a:ext cx="5486400" cy="4130039"/>
              </a:xfrm>
              <a:blipFill>
                <a:blip r:embed="rId3"/>
                <a:stretch>
                  <a:fillRect l="-333" t="-1625" r="-11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617FF84-0E7E-4295-9AC1-65F2B4A5EA1D}"/>
                  </a:ext>
                </a:extLst>
              </p:cNvPr>
              <p:cNvSpPr txBox="1"/>
              <p:nvPr/>
            </p:nvSpPr>
            <p:spPr>
              <a:xfrm>
                <a:off x="1675559" y="4206240"/>
                <a:ext cx="3120021" cy="78662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m:t>
                          </m:r>
                        </m:sub>
                      </m:sSub>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𝑝</m:t>
                          </m:r>
                          <m:r>
                            <a:rPr lang="en-GB" b="0" i="1" smtClean="0">
                              <a:latin typeface="Cambria Math" panose="02040503050406030204" pitchFamily="18" charset="0"/>
                            </a:rPr>
                            <m:t>=1</m:t>
                          </m:r>
                        </m:sub>
                        <m:sup>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𝑚</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𝐾</m:t>
                              </m:r>
                            </m:e>
                            <m:sub>
                              <m:r>
                                <a:rPr lang="en-GB" b="0" i="1" smtClean="0">
                                  <a:latin typeface="Cambria Math" panose="02040503050406030204" pitchFamily="18" charset="0"/>
                                </a:rPr>
                                <m:t>𝑝</m:t>
                              </m:r>
                            </m:sub>
                          </m:sSub>
                          <m:r>
                            <a:rPr lang="en-GB" b="0" i="1" smtClean="0">
                              <a:latin typeface="Cambria Math" panose="02040503050406030204" pitchFamily="18" charset="0"/>
                            </a:rPr>
                            <m:t>.</m:t>
                          </m:r>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𝑖</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𝑚</m:t>
                                  </m:r>
                                  <m:r>
                                    <a:rPr lang="en-GB" b="0" i="1" smtClean="0">
                                      <a:latin typeface="Cambria Math" panose="02040503050406030204" pitchFamily="18" charset="0"/>
                                    </a:rPr>
                                    <m:t>−1</m:t>
                                  </m:r>
                                </m:num>
                                <m:den>
                                  <m:r>
                                    <a:rPr lang="en-GB" b="0" i="1" smtClean="0">
                                      <a:latin typeface="Cambria Math" panose="02040503050406030204" pitchFamily="18" charset="0"/>
                                    </a:rPr>
                                    <m:t>2</m:t>
                                  </m:r>
                                </m:den>
                              </m:f>
                            </m:e>
                          </m:d>
                          <m:r>
                            <a:rPr lang="en-GB" b="0" i="1" smtClean="0">
                              <a:latin typeface="Cambria Math" panose="02040503050406030204" pitchFamily="18" charset="0"/>
                            </a:rPr>
                            <m:t>+</m:t>
                          </m:r>
                          <m:r>
                            <a:rPr lang="en-GB" b="0" i="1" smtClean="0">
                              <a:latin typeface="Cambria Math" panose="02040503050406030204" pitchFamily="18" charset="0"/>
                            </a:rPr>
                            <m:t>𝑝</m:t>
                          </m:r>
                        </m:e>
                      </m:nary>
                    </m:oMath>
                  </m:oMathPara>
                </a14:m>
                <a:endParaRPr lang="en-GB" dirty="0"/>
              </a:p>
            </p:txBody>
          </p:sp>
        </mc:Choice>
        <mc:Fallback>
          <p:sp>
            <p:nvSpPr>
              <p:cNvPr id="5" name="TextBox 4">
                <a:extLst>
                  <a:ext uri="{FF2B5EF4-FFF2-40B4-BE49-F238E27FC236}">
                    <a16:creationId xmlns:a16="http://schemas.microsoft.com/office/drawing/2014/main" id="{6617FF84-0E7E-4295-9AC1-65F2B4A5EA1D}"/>
                  </a:ext>
                </a:extLst>
              </p:cNvPr>
              <p:cNvSpPr txBox="1">
                <a:spLocks noRot="1" noChangeAspect="1" noMove="1" noResize="1" noEditPoints="1" noAdjustHandles="1" noChangeArrowheads="1" noChangeShapeType="1" noTextEdit="1"/>
              </p:cNvSpPr>
              <p:nvPr/>
            </p:nvSpPr>
            <p:spPr>
              <a:xfrm>
                <a:off x="1675559" y="4206240"/>
                <a:ext cx="3120021" cy="78662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711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CEC4C-4605-4D00-8716-CB773718339C}"/>
              </a:ext>
            </a:extLst>
          </p:cNvPr>
          <p:cNvSpPr>
            <a:spLocks noGrp="1"/>
          </p:cNvSpPr>
          <p:nvPr>
            <p:ph type="title"/>
          </p:nvPr>
        </p:nvSpPr>
        <p:spPr/>
        <p:txBody>
          <a:bodyPr/>
          <a:lstStyle/>
          <a:p>
            <a:pPr algn="ctr"/>
            <a:r>
              <a:rPr lang="en-GB" b="1" dirty="0">
                <a:latin typeface="Consolas" panose="020B0609020204030204" pitchFamily="49" charset="0"/>
              </a:rPr>
              <a:t>Filtering</a:t>
            </a:r>
          </a:p>
        </p:txBody>
      </p:sp>
      <p:sp>
        <p:nvSpPr>
          <p:cNvPr id="3" name="Content Placeholder 2">
            <a:extLst>
              <a:ext uri="{FF2B5EF4-FFF2-40B4-BE49-F238E27FC236}">
                <a16:creationId xmlns:a16="http://schemas.microsoft.com/office/drawing/2014/main" id="{0504EDED-9F64-4E44-8DAC-68D8E66D91AF}"/>
              </a:ext>
            </a:extLst>
          </p:cNvPr>
          <p:cNvSpPr>
            <a:spLocks noGrp="1"/>
          </p:cNvSpPr>
          <p:nvPr>
            <p:ph idx="1"/>
          </p:nvPr>
        </p:nvSpPr>
        <p:spPr>
          <a:xfrm>
            <a:off x="1142999" y="2057400"/>
            <a:ext cx="4953001" cy="4512212"/>
          </a:xfrm>
        </p:spPr>
        <p:txBody>
          <a:bodyPr>
            <a:normAutofit lnSpcReduction="10000"/>
          </a:bodyPr>
          <a:lstStyle/>
          <a:p>
            <a:pPr marL="45720" indent="0" algn="just">
              <a:buNone/>
            </a:pPr>
            <a:r>
              <a:rPr lang="en-GB" sz="2000" dirty="0">
                <a:latin typeface="Consolas" panose="020B0609020204030204" pitchFamily="49" charset="0"/>
              </a:rPr>
              <a:t>In frequency domain, a filter is a window that is passing a band of frequency and blocking the rest. Filters are applied as a point by point multiplication with the amplitude and phase spectrum of the original signal</a:t>
            </a:r>
            <a:r>
              <a:rPr lang="en-GB" sz="2400" dirty="0">
                <a:latin typeface="Consolas" panose="020B0609020204030204" pitchFamily="49" charset="0"/>
              </a:rPr>
              <a:t>.</a:t>
            </a:r>
          </a:p>
          <a:p>
            <a:pPr marL="45720" indent="0" algn="just">
              <a:buNone/>
            </a:pPr>
            <a:r>
              <a:rPr lang="en-GB" sz="1800" b="1" i="1" dirty="0">
                <a:latin typeface="Consolas" panose="020B0609020204030204" pitchFamily="49" charset="0"/>
              </a:rPr>
              <a:t>Low Pass: </a:t>
            </a:r>
            <a:r>
              <a:rPr lang="en-GB" sz="1800" dirty="0">
                <a:latin typeface="Consolas" panose="020B0609020204030204" pitchFamily="49" charset="0"/>
              </a:rPr>
              <a:t>Passes only the frequencies lower than the filter frequency.</a:t>
            </a:r>
          </a:p>
          <a:p>
            <a:pPr marL="45720" indent="0" algn="just">
              <a:buNone/>
            </a:pPr>
            <a:r>
              <a:rPr lang="en-GB" sz="1800" b="1" i="1" dirty="0">
                <a:latin typeface="Consolas" panose="020B0609020204030204" pitchFamily="49" charset="0"/>
              </a:rPr>
              <a:t>High Pass: </a:t>
            </a:r>
            <a:r>
              <a:rPr lang="en-GB" sz="1800" dirty="0">
                <a:latin typeface="Consolas" panose="020B0609020204030204" pitchFamily="49" charset="0"/>
              </a:rPr>
              <a:t>Passes only the frequencies higher than the filter frequency.</a:t>
            </a:r>
          </a:p>
          <a:p>
            <a:pPr marL="45720" indent="0" algn="just">
              <a:buNone/>
            </a:pPr>
            <a:r>
              <a:rPr lang="en-GB" sz="1800" b="1" i="1" dirty="0">
                <a:latin typeface="Consolas" panose="020B0609020204030204" pitchFamily="49" charset="0"/>
              </a:rPr>
              <a:t>Band Pass: </a:t>
            </a:r>
            <a:r>
              <a:rPr lang="en-GB" sz="1800" dirty="0">
                <a:latin typeface="Consolas" panose="020B0609020204030204" pitchFamily="49" charset="0"/>
              </a:rPr>
              <a:t>Passes only the frequencies in between the high and low frequency limits that are bounded by the filter</a:t>
            </a:r>
            <a:r>
              <a:rPr lang="en-GB" sz="1800" b="1" i="1" dirty="0">
                <a:latin typeface="Consolas" panose="020B0609020204030204" pitchFamily="49" charset="0"/>
              </a:rPr>
              <a:t>.</a:t>
            </a:r>
          </a:p>
        </p:txBody>
      </p:sp>
      <p:pic>
        <p:nvPicPr>
          <p:cNvPr id="4" name="Picture 3">
            <a:extLst>
              <a:ext uri="{FF2B5EF4-FFF2-40B4-BE49-F238E27FC236}">
                <a16:creationId xmlns:a16="http://schemas.microsoft.com/office/drawing/2014/main" id="{F3E35A86-3497-4E5A-A6B1-E0A256EA4625}"/>
              </a:ext>
            </a:extLst>
          </p:cNvPr>
          <p:cNvPicPr>
            <a:picLocks noChangeAspect="1"/>
          </p:cNvPicPr>
          <p:nvPr/>
        </p:nvPicPr>
        <p:blipFill>
          <a:blip r:embed="rId2"/>
          <a:stretch>
            <a:fillRect/>
          </a:stretch>
        </p:blipFill>
        <p:spPr>
          <a:xfrm>
            <a:off x="6551074" y="1935548"/>
            <a:ext cx="4467446" cy="4634064"/>
          </a:xfrm>
          <a:prstGeom prst="rect">
            <a:avLst/>
          </a:prstGeom>
        </p:spPr>
      </p:pic>
    </p:spTree>
    <p:extLst>
      <p:ext uri="{BB962C8B-B14F-4D97-AF65-F5344CB8AC3E}">
        <p14:creationId xmlns:p14="http://schemas.microsoft.com/office/powerpoint/2010/main" val="344430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20EF-F058-43B9-BD6B-1362E0E01E8F}"/>
              </a:ext>
            </a:extLst>
          </p:cNvPr>
          <p:cNvSpPr>
            <a:spLocks noGrp="1"/>
          </p:cNvSpPr>
          <p:nvPr>
            <p:ph type="title"/>
          </p:nvPr>
        </p:nvSpPr>
        <p:spPr/>
        <p:txBody>
          <a:bodyPr/>
          <a:lstStyle/>
          <a:p>
            <a:pPr algn="ctr"/>
            <a:r>
              <a:rPr lang="en-GB" b="1" dirty="0">
                <a:latin typeface="Consolas" panose="020B0609020204030204" pitchFamily="49" charset="0"/>
              </a:rPr>
              <a:t>Ringing Artefact</a:t>
            </a:r>
          </a:p>
        </p:txBody>
      </p:sp>
      <p:pic>
        <p:nvPicPr>
          <p:cNvPr id="1026" name="Picture 2" descr="https://upload.wikimedia.org/wikipedia/commons/thumb/b/b4/Asterisk_with_jpg-artefacts.png/800px-Asterisk_with_jpg-artefacts.png">
            <a:extLst>
              <a:ext uri="{FF2B5EF4-FFF2-40B4-BE49-F238E27FC236}">
                <a16:creationId xmlns:a16="http://schemas.microsoft.com/office/drawing/2014/main" id="{F1F735D6-1FF0-4284-9221-38D5FD87F9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1560" y="2057400"/>
            <a:ext cx="461554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58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CEC4C-4605-4D00-8716-CB773718339C}"/>
              </a:ext>
            </a:extLst>
          </p:cNvPr>
          <p:cNvSpPr>
            <a:spLocks noGrp="1"/>
          </p:cNvSpPr>
          <p:nvPr>
            <p:ph type="title"/>
          </p:nvPr>
        </p:nvSpPr>
        <p:spPr/>
        <p:txBody>
          <a:bodyPr/>
          <a:lstStyle/>
          <a:p>
            <a:pPr algn="ctr"/>
            <a:r>
              <a:rPr lang="en-GB" b="1" dirty="0">
                <a:latin typeface="Consolas" panose="020B0609020204030204" pitchFamily="49" charset="0"/>
              </a:rPr>
              <a:t>Butterworth Filter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504EDED-9F64-4E44-8DAC-68D8E66D91AF}"/>
                  </a:ext>
                </a:extLst>
              </p:cNvPr>
              <p:cNvSpPr>
                <a:spLocks noGrp="1"/>
              </p:cNvSpPr>
              <p:nvPr>
                <p:ph idx="1"/>
              </p:nvPr>
            </p:nvSpPr>
            <p:spPr>
              <a:xfrm>
                <a:off x="1143000" y="2057400"/>
                <a:ext cx="5581357" cy="4038600"/>
              </a:xfrm>
            </p:spPr>
            <p:txBody>
              <a:bodyPr>
                <a:normAutofit/>
              </a:bodyPr>
              <a:lstStyle/>
              <a:p>
                <a:pPr marL="45720" indent="0" algn="just">
                  <a:buNone/>
                </a:pPr>
                <a:r>
                  <a:rPr lang="en-GB" sz="2000" dirty="0">
                    <a:latin typeface="Consolas" panose="020B0609020204030204" pitchFamily="49" charset="0"/>
                  </a:rPr>
                  <a:t>Butterworth filter is a low pass filter with a cut off frequency of </a:t>
                </a:r>
                <a14:m>
                  <m:oMath xmlns:m="http://schemas.openxmlformats.org/officeDocument/2006/math">
                    <m:sSub>
                      <m:sSubPr>
                        <m:ctrlPr>
                          <a:rPr lang="en-GB" sz="2000" i="1" smtClean="0">
                            <a:latin typeface="Cambria Math" panose="02040503050406030204" pitchFamily="18" charset="0"/>
                          </a:rPr>
                        </m:ctrlPr>
                      </m:sSubPr>
                      <m:e>
                        <m:r>
                          <m:rPr>
                            <m:sty m:val="p"/>
                          </m:rPr>
                          <a:rPr lang="el-GR" sz="2000" i="1" smtClean="0">
                            <a:latin typeface="Cambria Math" panose="02040503050406030204" pitchFamily="18" charset="0"/>
                          </a:rPr>
                          <m:t>ω</m:t>
                        </m:r>
                      </m:e>
                      <m:sub>
                        <m:r>
                          <a:rPr lang="en-GB" sz="2000" b="0" i="1" smtClean="0">
                            <a:latin typeface="Cambria Math" panose="02040503050406030204" pitchFamily="18" charset="0"/>
                          </a:rPr>
                          <m:t>𝑐</m:t>
                        </m:r>
                      </m:sub>
                    </m:sSub>
                  </m:oMath>
                </a14:m>
                <a:r>
                  <a:rPr lang="en-GB" sz="2000" dirty="0">
                    <a:latin typeface="Consolas" panose="020B0609020204030204" pitchFamily="49" charset="0"/>
                  </a:rPr>
                  <a:t>.</a:t>
                </a:r>
              </a:p>
              <a:p>
                <a:pPr marL="45720" indent="0" algn="just">
                  <a:buNone/>
                </a:pPr>
                <a:r>
                  <a:rPr lang="en-GB" sz="2000" dirty="0">
                    <a:latin typeface="Consolas" panose="020B0609020204030204" pitchFamily="49" charset="0"/>
                  </a:rPr>
                  <a:t>1</a:t>
                </a:r>
                <a:r>
                  <a:rPr lang="en-GB" sz="2000" baseline="30000" dirty="0">
                    <a:latin typeface="Consolas" panose="020B0609020204030204" pitchFamily="49" charset="0"/>
                  </a:rPr>
                  <a:t>st</a:t>
                </a:r>
                <a:r>
                  <a:rPr lang="en-GB" sz="2000" dirty="0">
                    <a:latin typeface="Consolas" panose="020B0609020204030204" pitchFamily="49" charset="0"/>
                  </a:rPr>
                  <a:t> order Transfer function:</a:t>
                </a:r>
              </a:p>
              <a:p>
                <a:pPr marL="45720" indent="0" algn="just">
                  <a:buNone/>
                </a:pPr>
                <a:endParaRPr lang="en-GB" sz="2000" dirty="0">
                  <a:latin typeface="Consolas" panose="020B0609020204030204" pitchFamily="49" charset="0"/>
                </a:endParaRPr>
              </a:p>
              <a:p>
                <a:pPr marL="45720" indent="0" algn="just">
                  <a:buNone/>
                </a:pPr>
                <a14:m>
                  <m:oMathPara xmlns:m="http://schemas.openxmlformats.org/officeDocument/2006/math">
                    <m:oMathParaPr>
                      <m:jc m:val="centerGroup"/>
                    </m:oMathParaPr>
                    <m:oMath xmlns:m="http://schemas.openxmlformats.org/officeDocument/2006/math">
                      <m:d>
                        <m:dPr>
                          <m:begChr m:val="|"/>
                          <m:endChr m:val="|"/>
                          <m:ctrlPr>
                            <a:rPr lang="en-GB" sz="2000" i="1" smtClean="0">
                              <a:latin typeface="Cambria Math" panose="02040503050406030204" pitchFamily="18" charset="0"/>
                            </a:rPr>
                          </m:ctrlPr>
                        </m:dPr>
                        <m:e>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𝐻</m:t>
                              </m:r>
                            </m:e>
                            <m:sub>
                              <m:r>
                                <a:rPr lang="en-GB" sz="2000" b="0" i="1" smtClean="0">
                                  <a:latin typeface="Cambria Math" panose="02040503050406030204" pitchFamily="18" charset="0"/>
                                </a:rPr>
                                <m:t>𝑛</m:t>
                              </m:r>
                            </m:sub>
                          </m:sSub>
                          <m:r>
                            <a:rPr lang="en-GB" sz="2000" b="0" i="1" smtClean="0">
                              <a:latin typeface="Cambria Math" panose="02040503050406030204" pitchFamily="18" charset="0"/>
                            </a:rPr>
                            <m:t>(</m:t>
                          </m:r>
                          <m:r>
                            <a:rPr lang="en-GB" sz="2000" b="0" i="1" smtClean="0">
                              <a:latin typeface="Cambria Math" panose="02040503050406030204" pitchFamily="18" charset="0"/>
                            </a:rPr>
                            <m:t>𝑖</m:t>
                          </m:r>
                          <m:r>
                            <m:rPr>
                              <m:sty m:val="p"/>
                            </m:rPr>
                            <a:rPr lang="el-GR" sz="2000" b="0" i="1" smtClean="0">
                              <a:latin typeface="Cambria Math" panose="02040503050406030204" pitchFamily="18" charset="0"/>
                            </a:rPr>
                            <m:t>ω</m:t>
                          </m:r>
                          <m:r>
                            <a:rPr lang="en-GB" sz="2000" b="0" i="1" smtClean="0">
                              <a:latin typeface="Cambria Math" panose="02040503050406030204" pitchFamily="18" charset="0"/>
                            </a:rPr>
                            <m:t>)</m:t>
                          </m:r>
                        </m:e>
                      </m:d>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1+</m:t>
                              </m:r>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f>
                                        <m:fPr>
                                          <m:ctrlPr>
                                            <a:rPr lang="en-GB" sz="2000" b="0" i="1" smtClean="0">
                                              <a:latin typeface="Cambria Math" panose="02040503050406030204" pitchFamily="18" charset="0"/>
                                            </a:rPr>
                                          </m:ctrlPr>
                                        </m:fPr>
                                        <m:num>
                                          <m:r>
                                            <m:rPr>
                                              <m:sty m:val="p"/>
                                            </m:rPr>
                                            <a:rPr lang="el-GR" sz="2000" b="0" i="1" smtClean="0">
                                              <a:latin typeface="Cambria Math" panose="02040503050406030204" pitchFamily="18" charset="0"/>
                                            </a:rPr>
                                            <m:t>ω</m:t>
                                          </m:r>
                                        </m:num>
                                        <m:den>
                                          <m:sSub>
                                            <m:sSubPr>
                                              <m:ctrlPr>
                                                <a:rPr lang="en-GB" sz="2000" b="0" i="1" smtClean="0">
                                                  <a:latin typeface="Cambria Math" panose="02040503050406030204" pitchFamily="18" charset="0"/>
                                                </a:rPr>
                                              </m:ctrlPr>
                                            </m:sSubPr>
                                            <m:e>
                                              <m:r>
                                                <m:rPr>
                                                  <m:sty m:val="p"/>
                                                </m:rPr>
                                                <a:rPr lang="el-GR" sz="2000" b="0" i="1" smtClean="0">
                                                  <a:latin typeface="Cambria Math" panose="02040503050406030204" pitchFamily="18" charset="0"/>
                                                </a:rPr>
                                                <m:t>ω</m:t>
                                              </m:r>
                                            </m:e>
                                            <m:sub>
                                              <m:r>
                                                <a:rPr lang="en-GB" sz="2000" b="0" i="1" smtClean="0">
                                                  <a:latin typeface="Cambria Math" panose="02040503050406030204" pitchFamily="18" charset="0"/>
                                                </a:rPr>
                                                <m:t>𝑐</m:t>
                                              </m:r>
                                            </m:sub>
                                          </m:sSub>
                                        </m:den>
                                      </m:f>
                                    </m:e>
                                  </m:d>
                                </m:e>
                                <m:sup>
                                  <m:r>
                                    <a:rPr lang="en-GB" sz="2000" b="0" i="1" smtClean="0">
                                      <a:latin typeface="Cambria Math" panose="02040503050406030204" pitchFamily="18" charset="0"/>
                                    </a:rPr>
                                    <m:t>2</m:t>
                                  </m:r>
                                </m:sup>
                              </m:sSup>
                            </m:e>
                          </m:rad>
                        </m:den>
                      </m:f>
                    </m:oMath>
                  </m:oMathPara>
                </a14:m>
                <a:endParaRPr lang="en-GB" sz="2000" dirty="0">
                  <a:latin typeface="Consolas" panose="020B0609020204030204" pitchFamily="49" charset="0"/>
                </a:endParaRPr>
              </a:p>
            </p:txBody>
          </p:sp>
        </mc:Choice>
        <mc:Fallback>
          <p:sp>
            <p:nvSpPr>
              <p:cNvPr id="3" name="Content Placeholder 2">
                <a:extLst>
                  <a:ext uri="{FF2B5EF4-FFF2-40B4-BE49-F238E27FC236}">
                    <a16:creationId xmlns:a16="http://schemas.microsoft.com/office/drawing/2014/main" id="{0504EDED-9F64-4E44-8DAC-68D8E66D91AF}"/>
                  </a:ext>
                </a:extLst>
              </p:cNvPr>
              <p:cNvSpPr>
                <a:spLocks noGrp="1" noRot="1" noChangeAspect="1" noMove="1" noResize="1" noEditPoints="1" noAdjustHandles="1" noChangeArrowheads="1" noChangeShapeType="1" noTextEdit="1"/>
              </p:cNvSpPr>
              <p:nvPr>
                <p:ph idx="1"/>
              </p:nvPr>
            </p:nvSpPr>
            <p:spPr>
              <a:xfrm>
                <a:off x="1143000" y="2057400"/>
                <a:ext cx="5581357" cy="4038600"/>
              </a:xfrm>
              <a:blipFill>
                <a:blip r:embed="rId2"/>
                <a:stretch>
                  <a:fillRect l="-328" t="-1662" r="-1093"/>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ACF0E816-B4CC-405C-89F5-E1E0C81D4ED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353" l="5906" r="94705">
                        <a14:foregroundMark x1="204" y1="1176" x2="91242" y2="67059"/>
                        <a14:foregroundMark x1="91242" y1="67059" x2="94908" y2="82941"/>
                        <a14:foregroundMark x1="94908" y1="82941" x2="93483" y2="89412"/>
                        <a14:foregroundMark x1="4684" y1="10294" x2="36253" y2="87941"/>
                        <a14:foregroundMark x1="36253" y1="87941" x2="43585" y2="90882"/>
                        <a14:foregroundMark x1="74542" y1="92353" x2="85743" y2="91765"/>
                        <a14:foregroundMark x1="85743" y1="91765" x2="91446" y2="92353"/>
                        <a14:foregroundMark x1="80041" y1="94118" x2="5906" y2="89412"/>
                        <a14:foregroundMark x1="5906" y1="89412" x2="18330" y2="89706"/>
                        <a14:foregroundMark x1="18330" y1="89706" x2="5499" y2="88235"/>
                        <a14:foregroundMark x1="5499" y1="88235" x2="3666" y2="71176"/>
                        <a14:foregroundMark x1="3666" y1="71176" x2="8961" y2="35882"/>
                        <a14:foregroundMark x1="8961" y1="35882" x2="8961" y2="18529"/>
                        <a14:foregroundMark x1="8961" y1="18529" x2="5906" y2="35294"/>
                        <a14:foregroundMark x1="5906" y1="35294" x2="7536" y2="53529"/>
                        <a14:foregroundMark x1="23218" y1="21176" x2="32179" y2="30588"/>
                        <a14:foregroundMark x1="32179" y1="30588" x2="24033" y2="23235"/>
                      </a14:backgroundRemoval>
                    </a14:imgEffect>
                  </a14:imgLayer>
                </a14:imgProps>
              </a:ext>
            </a:extLst>
          </a:blip>
          <a:stretch>
            <a:fillRect/>
          </a:stretch>
        </p:blipFill>
        <p:spPr>
          <a:xfrm>
            <a:off x="7555632" y="1565032"/>
            <a:ext cx="3809524" cy="2140922"/>
          </a:xfrm>
          <a:prstGeom prst="rect">
            <a:avLst/>
          </a:prstGeom>
        </p:spPr>
      </p:pic>
      <p:pic>
        <p:nvPicPr>
          <p:cNvPr id="9" name="Picture 8" descr="A close up of a map&#10;&#10;Description automatically generated">
            <a:extLst>
              <a:ext uri="{FF2B5EF4-FFF2-40B4-BE49-F238E27FC236}">
                <a16:creationId xmlns:a16="http://schemas.microsoft.com/office/drawing/2014/main" id="{DCBFF378-65FC-4BDB-A8C6-CF31E930F4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632" y="3758709"/>
            <a:ext cx="3809524" cy="2666667"/>
          </a:xfrm>
          <a:prstGeom prst="rect">
            <a:avLst/>
          </a:prstGeom>
        </p:spPr>
      </p:pic>
      <p:pic>
        <p:nvPicPr>
          <p:cNvPr id="10" name="Picture 9">
            <a:extLst>
              <a:ext uri="{FF2B5EF4-FFF2-40B4-BE49-F238E27FC236}">
                <a16:creationId xmlns:a16="http://schemas.microsoft.com/office/drawing/2014/main" id="{2BF2360E-1BB2-4171-8F04-7CAC30F459BF}"/>
              </a:ext>
            </a:extLst>
          </p:cNvPr>
          <p:cNvPicPr>
            <a:picLocks noChangeAspect="1"/>
          </p:cNvPicPr>
          <p:nvPr/>
        </p:nvPicPr>
        <p:blipFill>
          <a:blip r:embed="rId6"/>
          <a:stretch>
            <a:fillRect/>
          </a:stretch>
        </p:blipFill>
        <p:spPr>
          <a:xfrm>
            <a:off x="311724" y="4892041"/>
            <a:ext cx="3656165" cy="1632217"/>
          </a:xfrm>
          <a:prstGeom prst="rect">
            <a:avLst/>
          </a:prstGeom>
        </p:spPr>
      </p:pic>
      <p:sp>
        <p:nvSpPr>
          <p:cNvPr id="11" name="TextBox 10">
            <a:extLst>
              <a:ext uri="{FF2B5EF4-FFF2-40B4-BE49-F238E27FC236}">
                <a16:creationId xmlns:a16="http://schemas.microsoft.com/office/drawing/2014/main" id="{FE5B4347-F0AB-4DED-8BB1-24F68D34D0F2}"/>
              </a:ext>
            </a:extLst>
          </p:cNvPr>
          <p:cNvSpPr txBox="1"/>
          <p:nvPr/>
        </p:nvSpPr>
        <p:spPr>
          <a:xfrm>
            <a:off x="4034197" y="5523483"/>
            <a:ext cx="2690160" cy="369332"/>
          </a:xfrm>
          <a:prstGeom prst="rect">
            <a:avLst/>
          </a:prstGeom>
          <a:noFill/>
        </p:spPr>
        <p:txBody>
          <a:bodyPr wrap="none" rtlCol="0">
            <a:spAutoFit/>
          </a:bodyPr>
          <a:lstStyle/>
          <a:p>
            <a:r>
              <a:rPr lang="en-GB" dirty="0">
                <a:latin typeface="Consolas" panose="020B0609020204030204" pitchFamily="49" charset="0"/>
                <a:sym typeface="Wingdings" panose="05000000000000000000" pitchFamily="2" charset="2"/>
              </a:rPr>
              <a:t> </a:t>
            </a:r>
            <a:r>
              <a:rPr lang="en-GB" dirty="0">
                <a:latin typeface="Consolas" panose="020B0609020204030204" pitchFamily="49" charset="0"/>
              </a:rPr>
              <a:t>Pyramid of truth!</a:t>
            </a:r>
          </a:p>
        </p:txBody>
      </p:sp>
    </p:spTree>
    <p:extLst>
      <p:ext uri="{BB962C8B-B14F-4D97-AF65-F5344CB8AC3E}">
        <p14:creationId xmlns:p14="http://schemas.microsoft.com/office/powerpoint/2010/main" val="255598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A58E2-CF7A-413E-B81E-8C6D391E9637}"/>
              </a:ext>
            </a:extLst>
          </p:cNvPr>
          <p:cNvSpPr>
            <a:spLocks noGrp="1"/>
          </p:cNvSpPr>
          <p:nvPr>
            <p:ph type="title"/>
          </p:nvPr>
        </p:nvSpPr>
        <p:spPr/>
        <p:txBody>
          <a:bodyPr/>
          <a:lstStyle/>
          <a:p>
            <a:pPr algn="ctr"/>
            <a:r>
              <a:rPr lang="en-GB" b="1" dirty="0">
                <a:latin typeface="Consolas" panose="020B0609020204030204" pitchFamily="49" charset="0"/>
              </a:rPr>
              <a:t>Baseline Correction</a:t>
            </a:r>
          </a:p>
        </p:txBody>
      </p:sp>
      <p:pic>
        <p:nvPicPr>
          <p:cNvPr id="4" name="Content Placeholder 3">
            <a:extLst>
              <a:ext uri="{FF2B5EF4-FFF2-40B4-BE49-F238E27FC236}">
                <a16:creationId xmlns:a16="http://schemas.microsoft.com/office/drawing/2014/main" id="{ED520DED-9C26-464A-A6E0-3D9F0793DB2E}"/>
              </a:ext>
            </a:extLst>
          </p:cNvPr>
          <p:cNvPicPr>
            <a:picLocks noGrp="1" noChangeAspect="1"/>
          </p:cNvPicPr>
          <p:nvPr>
            <p:ph idx="1"/>
          </p:nvPr>
        </p:nvPicPr>
        <p:blipFill>
          <a:blip r:embed="rId2"/>
          <a:stretch>
            <a:fillRect/>
          </a:stretch>
        </p:blipFill>
        <p:spPr>
          <a:xfrm>
            <a:off x="1173480" y="1906204"/>
            <a:ext cx="4553613" cy="4451285"/>
          </a:xfrm>
          <a:prstGeom prst="rect">
            <a:avLst/>
          </a:prstGeom>
        </p:spPr>
      </p:pic>
      <p:sp>
        <p:nvSpPr>
          <p:cNvPr id="5" name="TextBox 4">
            <a:extLst>
              <a:ext uri="{FF2B5EF4-FFF2-40B4-BE49-F238E27FC236}">
                <a16:creationId xmlns:a16="http://schemas.microsoft.com/office/drawing/2014/main" id="{6D5AE443-3310-4B58-9237-B0EE45C75A8E}"/>
              </a:ext>
            </a:extLst>
          </p:cNvPr>
          <p:cNvSpPr txBox="1"/>
          <p:nvPr/>
        </p:nvSpPr>
        <p:spPr>
          <a:xfrm>
            <a:off x="5897882" y="1906204"/>
            <a:ext cx="5623558" cy="4093428"/>
          </a:xfrm>
          <a:prstGeom prst="rect">
            <a:avLst/>
          </a:prstGeom>
          <a:noFill/>
        </p:spPr>
        <p:txBody>
          <a:bodyPr wrap="square" rtlCol="0">
            <a:spAutoFit/>
          </a:bodyPr>
          <a:lstStyle/>
          <a:p>
            <a:pPr algn="just"/>
            <a:r>
              <a:rPr lang="en-GB" sz="2000" dirty="0">
                <a:latin typeface="Consolas" panose="020B0609020204030204" pitchFamily="49" charset="0"/>
              </a:rPr>
              <a:t>Baseline correction is needed when the signal is off the axis. Whether this is due to the instrument or the data, an upward shifted horizontal axis with a constant, may introduce significant errors especially after integration. </a:t>
            </a:r>
          </a:p>
          <a:p>
            <a:pPr algn="just"/>
            <a:endParaRPr lang="en-GB" sz="2000" dirty="0">
              <a:latin typeface="Consolas" panose="020B0609020204030204" pitchFamily="49" charset="0"/>
            </a:endParaRPr>
          </a:p>
          <a:p>
            <a:pPr algn="just"/>
            <a:r>
              <a:rPr lang="en-GB" sz="2000" dirty="0">
                <a:latin typeface="Consolas" panose="020B0609020204030204" pitchFamily="49" charset="0"/>
              </a:rPr>
              <a:t>To remove the baseline, the mean of the signal is computed along the time domain and a linear/quadratic function is fitted. Then the fitted function is subtracted from the amplitude of the original signal.</a:t>
            </a:r>
          </a:p>
        </p:txBody>
      </p:sp>
    </p:spTree>
    <p:extLst>
      <p:ext uri="{BB962C8B-B14F-4D97-AF65-F5344CB8AC3E}">
        <p14:creationId xmlns:p14="http://schemas.microsoft.com/office/powerpoint/2010/main" val="2054267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AF14-E0AB-44CB-B934-F01BD47DBF37}"/>
              </a:ext>
            </a:extLst>
          </p:cNvPr>
          <p:cNvSpPr>
            <a:spLocks noGrp="1"/>
          </p:cNvSpPr>
          <p:nvPr>
            <p:ph type="title"/>
          </p:nvPr>
        </p:nvSpPr>
        <p:spPr/>
        <p:txBody>
          <a:bodyPr/>
          <a:lstStyle/>
          <a:p>
            <a:pPr algn="ctr"/>
            <a:r>
              <a:rPr lang="en-GB" b="1" dirty="0">
                <a:latin typeface="Consolas" panose="020B0609020204030204" pitchFamily="49" charset="0"/>
              </a:rPr>
              <a:t>Van Nuys Building</a:t>
            </a:r>
          </a:p>
        </p:txBody>
      </p:sp>
      <p:pic>
        <p:nvPicPr>
          <p:cNvPr id="4" name="Picture 3">
            <a:extLst>
              <a:ext uri="{FF2B5EF4-FFF2-40B4-BE49-F238E27FC236}">
                <a16:creationId xmlns:a16="http://schemas.microsoft.com/office/drawing/2014/main" id="{E18150F4-1ED9-41BA-920E-8B404E456DCB}"/>
              </a:ext>
            </a:extLst>
          </p:cNvPr>
          <p:cNvPicPr>
            <a:picLocks noChangeAspect="1"/>
          </p:cNvPicPr>
          <p:nvPr/>
        </p:nvPicPr>
        <p:blipFill>
          <a:blip r:embed="rId2"/>
          <a:stretch>
            <a:fillRect/>
          </a:stretch>
        </p:blipFill>
        <p:spPr>
          <a:xfrm>
            <a:off x="731551" y="1948375"/>
            <a:ext cx="4105275" cy="2857500"/>
          </a:xfrm>
          <a:prstGeom prst="rect">
            <a:avLst/>
          </a:prstGeom>
        </p:spPr>
      </p:pic>
      <p:pic>
        <p:nvPicPr>
          <p:cNvPr id="6" name="Picture 5">
            <a:extLst>
              <a:ext uri="{FF2B5EF4-FFF2-40B4-BE49-F238E27FC236}">
                <a16:creationId xmlns:a16="http://schemas.microsoft.com/office/drawing/2014/main" id="{415F6F7C-44AB-4344-8717-3BD636B31D70}"/>
              </a:ext>
            </a:extLst>
          </p:cNvPr>
          <p:cNvPicPr>
            <a:picLocks noChangeAspect="1"/>
          </p:cNvPicPr>
          <p:nvPr/>
        </p:nvPicPr>
        <p:blipFill>
          <a:blip r:embed="rId3"/>
          <a:stretch>
            <a:fillRect/>
          </a:stretch>
        </p:blipFill>
        <p:spPr>
          <a:xfrm>
            <a:off x="5092395" y="1650241"/>
            <a:ext cx="3967986" cy="1806201"/>
          </a:xfrm>
          <a:prstGeom prst="rect">
            <a:avLst/>
          </a:prstGeom>
        </p:spPr>
      </p:pic>
      <p:pic>
        <p:nvPicPr>
          <p:cNvPr id="8" name="Picture 7">
            <a:extLst>
              <a:ext uri="{FF2B5EF4-FFF2-40B4-BE49-F238E27FC236}">
                <a16:creationId xmlns:a16="http://schemas.microsoft.com/office/drawing/2014/main" id="{69D98393-7FD8-428C-A3A1-53B2E8FA2450}"/>
              </a:ext>
            </a:extLst>
          </p:cNvPr>
          <p:cNvPicPr>
            <a:picLocks noChangeAspect="1"/>
          </p:cNvPicPr>
          <p:nvPr/>
        </p:nvPicPr>
        <p:blipFill>
          <a:blip r:embed="rId4"/>
          <a:stretch>
            <a:fillRect/>
          </a:stretch>
        </p:blipFill>
        <p:spPr>
          <a:xfrm>
            <a:off x="4942506" y="3822875"/>
            <a:ext cx="4295445" cy="1701557"/>
          </a:xfrm>
          <a:prstGeom prst="rect">
            <a:avLst/>
          </a:prstGeom>
        </p:spPr>
      </p:pic>
      <p:sp>
        <p:nvSpPr>
          <p:cNvPr id="3" name="TextBox 2">
            <a:extLst>
              <a:ext uri="{FF2B5EF4-FFF2-40B4-BE49-F238E27FC236}">
                <a16:creationId xmlns:a16="http://schemas.microsoft.com/office/drawing/2014/main" id="{5FB9AF9F-5299-4FC0-9C40-A2DEFE9917EE}"/>
              </a:ext>
            </a:extLst>
          </p:cNvPr>
          <p:cNvSpPr txBox="1"/>
          <p:nvPr/>
        </p:nvSpPr>
        <p:spPr>
          <a:xfrm>
            <a:off x="601477" y="5775318"/>
            <a:ext cx="6769802" cy="369332"/>
          </a:xfrm>
          <a:prstGeom prst="rect">
            <a:avLst/>
          </a:prstGeom>
          <a:noFill/>
        </p:spPr>
        <p:txBody>
          <a:bodyPr wrap="none" rtlCol="0">
            <a:spAutoFit/>
          </a:bodyPr>
          <a:lstStyle/>
          <a:p>
            <a:r>
              <a:rPr lang="en-GB" dirty="0">
                <a:latin typeface="Consolas" panose="020B0609020204030204" pitchFamily="49" charset="0"/>
              </a:rPr>
              <a:t>PEER Testbed, 7 Storey Hotel in Van Nuys, California</a:t>
            </a:r>
          </a:p>
        </p:txBody>
      </p:sp>
    </p:spTree>
    <p:extLst>
      <p:ext uri="{BB962C8B-B14F-4D97-AF65-F5344CB8AC3E}">
        <p14:creationId xmlns:p14="http://schemas.microsoft.com/office/powerpoint/2010/main" val="3953606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AF14-E0AB-44CB-B934-F01BD47DBF37}"/>
              </a:ext>
            </a:extLst>
          </p:cNvPr>
          <p:cNvSpPr>
            <a:spLocks noGrp="1"/>
          </p:cNvSpPr>
          <p:nvPr>
            <p:ph type="title"/>
          </p:nvPr>
        </p:nvSpPr>
        <p:spPr/>
        <p:txBody>
          <a:bodyPr/>
          <a:lstStyle/>
          <a:p>
            <a:pPr algn="ctr"/>
            <a:r>
              <a:rPr lang="en-GB" b="1" dirty="0">
                <a:latin typeface="Consolas" panose="020B0609020204030204" pitchFamily="49" charset="0"/>
              </a:rPr>
              <a:t>Van Nuys Building</a:t>
            </a:r>
          </a:p>
        </p:txBody>
      </p:sp>
      <p:pic>
        <p:nvPicPr>
          <p:cNvPr id="4" name="Picture 3">
            <a:extLst>
              <a:ext uri="{FF2B5EF4-FFF2-40B4-BE49-F238E27FC236}">
                <a16:creationId xmlns:a16="http://schemas.microsoft.com/office/drawing/2014/main" id="{E18150F4-1ED9-41BA-920E-8B404E456DCB}"/>
              </a:ext>
            </a:extLst>
          </p:cNvPr>
          <p:cNvPicPr>
            <a:picLocks noChangeAspect="1"/>
          </p:cNvPicPr>
          <p:nvPr/>
        </p:nvPicPr>
        <p:blipFill>
          <a:blip r:embed="rId2"/>
          <a:stretch>
            <a:fillRect/>
          </a:stretch>
        </p:blipFill>
        <p:spPr>
          <a:xfrm>
            <a:off x="731551" y="1948375"/>
            <a:ext cx="4105275" cy="2857500"/>
          </a:xfrm>
          <a:prstGeom prst="rect">
            <a:avLst/>
          </a:prstGeom>
        </p:spPr>
      </p:pic>
      <p:pic>
        <p:nvPicPr>
          <p:cNvPr id="6" name="Picture 5">
            <a:extLst>
              <a:ext uri="{FF2B5EF4-FFF2-40B4-BE49-F238E27FC236}">
                <a16:creationId xmlns:a16="http://schemas.microsoft.com/office/drawing/2014/main" id="{415F6F7C-44AB-4344-8717-3BD636B31D70}"/>
              </a:ext>
            </a:extLst>
          </p:cNvPr>
          <p:cNvPicPr>
            <a:picLocks noChangeAspect="1"/>
          </p:cNvPicPr>
          <p:nvPr/>
        </p:nvPicPr>
        <p:blipFill>
          <a:blip r:embed="rId3"/>
          <a:stretch>
            <a:fillRect/>
          </a:stretch>
        </p:blipFill>
        <p:spPr>
          <a:xfrm>
            <a:off x="5092395" y="1650241"/>
            <a:ext cx="3967986" cy="1806201"/>
          </a:xfrm>
          <a:prstGeom prst="rect">
            <a:avLst/>
          </a:prstGeom>
        </p:spPr>
      </p:pic>
      <p:pic>
        <p:nvPicPr>
          <p:cNvPr id="8" name="Picture 7">
            <a:extLst>
              <a:ext uri="{FF2B5EF4-FFF2-40B4-BE49-F238E27FC236}">
                <a16:creationId xmlns:a16="http://schemas.microsoft.com/office/drawing/2014/main" id="{69D98393-7FD8-428C-A3A1-53B2E8FA2450}"/>
              </a:ext>
            </a:extLst>
          </p:cNvPr>
          <p:cNvPicPr>
            <a:picLocks noChangeAspect="1"/>
          </p:cNvPicPr>
          <p:nvPr/>
        </p:nvPicPr>
        <p:blipFill>
          <a:blip r:embed="rId4"/>
          <a:stretch>
            <a:fillRect/>
          </a:stretch>
        </p:blipFill>
        <p:spPr>
          <a:xfrm>
            <a:off x="4942506" y="3822875"/>
            <a:ext cx="4295445" cy="1701557"/>
          </a:xfrm>
          <a:prstGeom prst="rect">
            <a:avLst/>
          </a:prstGeom>
        </p:spPr>
      </p:pic>
      <p:pic>
        <p:nvPicPr>
          <p:cNvPr id="9" name="Picture 8">
            <a:extLst>
              <a:ext uri="{FF2B5EF4-FFF2-40B4-BE49-F238E27FC236}">
                <a16:creationId xmlns:a16="http://schemas.microsoft.com/office/drawing/2014/main" id="{230E64EA-2763-44B3-A61A-53F42F5994E5}"/>
              </a:ext>
            </a:extLst>
          </p:cNvPr>
          <p:cNvPicPr>
            <a:picLocks noChangeAspect="1"/>
          </p:cNvPicPr>
          <p:nvPr/>
        </p:nvPicPr>
        <p:blipFill>
          <a:blip r:embed="rId5"/>
          <a:stretch>
            <a:fillRect/>
          </a:stretch>
        </p:blipFill>
        <p:spPr>
          <a:xfrm>
            <a:off x="4836826" y="2621708"/>
            <a:ext cx="6332922" cy="2586051"/>
          </a:xfrm>
          <a:prstGeom prst="rect">
            <a:avLst/>
          </a:prstGeom>
        </p:spPr>
      </p:pic>
      <p:sp>
        <p:nvSpPr>
          <p:cNvPr id="10" name="TextBox 9">
            <a:extLst>
              <a:ext uri="{FF2B5EF4-FFF2-40B4-BE49-F238E27FC236}">
                <a16:creationId xmlns:a16="http://schemas.microsoft.com/office/drawing/2014/main" id="{2227B778-4D3B-4367-A370-44AD116C4129}"/>
              </a:ext>
            </a:extLst>
          </p:cNvPr>
          <p:cNvSpPr txBox="1"/>
          <p:nvPr/>
        </p:nvSpPr>
        <p:spPr>
          <a:xfrm rot="20576147">
            <a:off x="2649372" y="5339766"/>
            <a:ext cx="2127249" cy="369332"/>
          </a:xfrm>
          <a:prstGeom prst="rect">
            <a:avLst/>
          </a:prstGeom>
          <a:noFill/>
        </p:spPr>
        <p:txBody>
          <a:bodyPr wrap="none" rtlCol="0">
            <a:spAutoFit/>
          </a:bodyPr>
          <a:lstStyle/>
          <a:p>
            <a:r>
              <a:rPr lang="en-GB" dirty="0"/>
              <a:t>Transfer Function </a:t>
            </a:r>
            <a:r>
              <a:rPr lang="en-GB" dirty="0">
                <a:sym typeface="Wingdings" panose="05000000000000000000" pitchFamily="2" charset="2"/>
              </a:rPr>
              <a:t></a:t>
            </a:r>
            <a:endParaRPr lang="en-GB" dirty="0"/>
          </a:p>
        </p:txBody>
      </p:sp>
      <p:sp>
        <p:nvSpPr>
          <p:cNvPr id="11" name="TextBox 10">
            <a:extLst>
              <a:ext uri="{FF2B5EF4-FFF2-40B4-BE49-F238E27FC236}">
                <a16:creationId xmlns:a16="http://schemas.microsoft.com/office/drawing/2014/main" id="{373261AD-0344-4768-9AF5-642172BEE166}"/>
              </a:ext>
            </a:extLst>
          </p:cNvPr>
          <p:cNvSpPr txBox="1"/>
          <p:nvPr/>
        </p:nvSpPr>
        <p:spPr>
          <a:xfrm>
            <a:off x="5856705" y="5706199"/>
            <a:ext cx="4293163" cy="369332"/>
          </a:xfrm>
          <a:prstGeom prst="rect">
            <a:avLst/>
          </a:prstGeom>
          <a:noFill/>
        </p:spPr>
        <p:txBody>
          <a:bodyPr wrap="none" rtlCol="0">
            <a:spAutoFit/>
          </a:bodyPr>
          <a:lstStyle/>
          <a:p>
            <a:r>
              <a:rPr lang="en-GB" dirty="0"/>
              <a:t>Used of the in structural health monitoring!</a:t>
            </a:r>
          </a:p>
        </p:txBody>
      </p:sp>
    </p:spTree>
    <p:extLst>
      <p:ext uri="{BB962C8B-B14F-4D97-AF65-F5344CB8AC3E}">
        <p14:creationId xmlns:p14="http://schemas.microsoft.com/office/powerpoint/2010/main" val="47761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61F00-B9D6-4BBE-B622-9C4B1D059D49}"/>
              </a:ext>
            </a:extLst>
          </p:cNvPr>
          <p:cNvSpPr>
            <a:spLocks noGrp="1"/>
          </p:cNvSpPr>
          <p:nvPr>
            <p:ph type="title"/>
          </p:nvPr>
        </p:nvSpPr>
        <p:spPr/>
        <p:txBody>
          <a:bodyPr/>
          <a:lstStyle/>
          <a:p>
            <a:pPr algn="ctr"/>
            <a:r>
              <a:rPr lang="en-GB" b="1" dirty="0"/>
              <a:t>What Signal? &amp; Why?</a:t>
            </a:r>
          </a:p>
        </p:txBody>
      </p:sp>
      <p:sp>
        <p:nvSpPr>
          <p:cNvPr id="3" name="Content Placeholder 2">
            <a:extLst>
              <a:ext uri="{FF2B5EF4-FFF2-40B4-BE49-F238E27FC236}">
                <a16:creationId xmlns:a16="http://schemas.microsoft.com/office/drawing/2014/main" id="{2DABE208-2EEC-4626-9A1A-41286417C104}"/>
              </a:ext>
            </a:extLst>
          </p:cNvPr>
          <p:cNvSpPr>
            <a:spLocks noGrp="1"/>
          </p:cNvSpPr>
          <p:nvPr>
            <p:ph idx="1"/>
          </p:nvPr>
        </p:nvSpPr>
        <p:spPr/>
        <p:txBody>
          <a:bodyPr>
            <a:normAutofit/>
          </a:bodyPr>
          <a:lstStyle/>
          <a:p>
            <a:r>
              <a:rPr lang="en-GB" sz="2000" dirty="0">
                <a:latin typeface="Consolas" panose="020B0609020204030204" pitchFamily="49" charset="0"/>
              </a:rPr>
              <a:t>Sound waves </a:t>
            </a:r>
            <a:r>
              <a:rPr lang="en-GB" sz="2000" dirty="0">
                <a:latin typeface="Consolas" panose="020B0609020204030204" pitchFamily="49" charset="0"/>
                <a:sym typeface="Wingdings" panose="05000000000000000000" pitchFamily="2" charset="2"/>
              </a:rPr>
              <a:t> High frequency, hearable range (20 Hz – 20,000 Hz)</a:t>
            </a:r>
          </a:p>
          <a:p>
            <a:r>
              <a:rPr lang="en-GB" sz="2000" dirty="0">
                <a:latin typeface="Consolas" panose="020B0609020204030204" pitchFamily="49" charset="0"/>
                <a:sym typeface="Wingdings" panose="05000000000000000000" pitchFamily="2" charset="2"/>
              </a:rPr>
              <a:t>Electricity  (50 Hz – 60 Hz)</a:t>
            </a:r>
          </a:p>
          <a:p>
            <a:r>
              <a:rPr lang="en-GB" sz="2000" dirty="0">
                <a:latin typeface="Consolas" panose="020B0609020204030204" pitchFamily="49" charset="0"/>
                <a:sym typeface="Wingdings" panose="05000000000000000000" pitchFamily="2" charset="2"/>
              </a:rPr>
              <a:t>Seismic Signals  (0.07 Hz to 50 Hz)</a:t>
            </a:r>
          </a:p>
          <a:p>
            <a:pPr marL="274320" lvl="1" indent="0">
              <a:buNone/>
            </a:pPr>
            <a:endParaRPr lang="en-GB" dirty="0">
              <a:latin typeface="Consolas" panose="020B0609020204030204" pitchFamily="49" charset="0"/>
              <a:sym typeface="Wingdings" panose="05000000000000000000" pitchFamily="2" charset="2"/>
            </a:endParaRPr>
          </a:p>
          <a:p>
            <a:pPr marL="274320" lvl="1" indent="0">
              <a:buNone/>
            </a:pPr>
            <a:endParaRPr lang="en-GB" sz="1800" dirty="0">
              <a:latin typeface="Consolas" panose="020B0609020204030204" pitchFamily="49" charset="0"/>
              <a:sym typeface="Wingdings" panose="05000000000000000000" pitchFamily="2" charset="2"/>
            </a:endParaRPr>
          </a:p>
          <a:p>
            <a:pPr lvl="1">
              <a:buFont typeface="Wingdings" panose="05000000000000000000" pitchFamily="2" charset="2"/>
              <a:buChar char="à"/>
            </a:pPr>
            <a:r>
              <a:rPr lang="en-GB" b="1" i="1" dirty="0">
                <a:latin typeface="Consolas" panose="020B0609020204030204" pitchFamily="49" charset="0"/>
                <a:sym typeface="Wingdings" panose="05000000000000000000" pitchFamily="2" charset="2"/>
              </a:rPr>
              <a:t>Question #1: </a:t>
            </a:r>
            <a:r>
              <a:rPr lang="en-GB" dirty="0">
                <a:latin typeface="Consolas" panose="020B0609020204030204" pitchFamily="49" charset="0"/>
                <a:sym typeface="Wingdings" panose="05000000000000000000" pitchFamily="2" charset="2"/>
              </a:rPr>
              <a:t>How would you measure the damage on a structure after a strong ground motion? </a:t>
            </a:r>
          </a:p>
          <a:p>
            <a:pPr lvl="1">
              <a:buFont typeface="Wingdings" panose="05000000000000000000" pitchFamily="2" charset="2"/>
              <a:buChar char="à"/>
            </a:pPr>
            <a:endParaRPr lang="en-GB" dirty="0">
              <a:latin typeface="Consolas" panose="020B0609020204030204" pitchFamily="49" charset="0"/>
              <a:sym typeface="Wingdings" panose="05000000000000000000" pitchFamily="2" charset="2"/>
            </a:endParaRPr>
          </a:p>
          <a:p>
            <a:pPr lvl="1">
              <a:buFont typeface="Wingdings" panose="05000000000000000000" pitchFamily="2" charset="2"/>
              <a:buChar char="à"/>
            </a:pPr>
            <a:r>
              <a:rPr lang="en-GB" b="1" i="1" dirty="0">
                <a:latin typeface="Consolas" panose="020B0609020204030204" pitchFamily="49" charset="0"/>
                <a:sym typeface="Wingdings" panose="05000000000000000000" pitchFamily="2" charset="2"/>
              </a:rPr>
              <a:t>Question #2: </a:t>
            </a:r>
            <a:r>
              <a:rPr lang="en-GB" dirty="0">
                <a:latin typeface="Consolas" panose="020B0609020204030204" pitchFamily="49" charset="0"/>
                <a:sym typeface="Wingdings" panose="05000000000000000000" pitchFamily="2" charset="2"/>
              </a:rPr>
              <a:t>What does </a:t>
            </a:r>
            <a:r>
              <a:rPr lang="en-GB" u="sng" dirty="0" err="1">
                <a:latin typeface="Consolas" panose="020B0609020204030204" pitchFamily="49" charset="0"/>
                <a:sym typeface="Wingdings" panose="05000000000000000000" pitchFamily="2" charset="2"/>
              </a:rPr>
              <a:t>AvgSa</a:t>
            </a:r>
            <a:r>
              <a:rPr lang="en-GB" u="sng" dirty="0">
                <a:latin typeface="Consolas" panose="020B0609020204030204" pitchFamily="49" charset="0"/>
                <a:sym typeface="Wingdings" panose="05000000000000000000" pitchFamily="2" charset="2"/>
              </a:rPr>
              <a:t>(T)</a:t>
            </a:r>
            <a:r>
              <a:rPr lang="en-GB" dirty="0">
                <a:latin typeface="Consolas" panose="020B0609020204030204" pitchFamily="49" charset="0"/>
                <a:sym typeface="Wingdings" panose="05000000000000000000" pitchFamily="2" charset="2"/>
              </a:rPr>
              <a:t> mean in the time domain physically?</a:t>
            </a:r>
            <a:endParaRPr lang="en-GB" dirty="0">
              <a:latin typeface="Consolas" panose="020B0609020204030204" pitchFamily="49" charset="0"/>
            </a:endParaRPr>
          </a:p>
        </p:txBody>
      </p:sp>
    </p:spTree>
    <p:extLst>
      <p:ext uri="{BB962C8B-B14F-4D97-AF65-F5344CB8AC3E}">
        <p14:creationId xmlns:p14="http://schemas.microsoft.com/office/powerpoint/2010/main" val="350122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613A-B170-4E88-9A0B-EE3238BE382F}"/>
              </a:ext>
            </a:extLst>
          </p:cNvPr>
          <p:cNvSpPr>
            <a:spLocks noGrp="1"/>
          </p:cNvSpPr>
          <p:nvPr>
            <p:ph type="title"/>
          </p:nvPr>
        </p:nvSpPr>
        <p:spPr/>
        <p:txBody>
          <a:bodyPr/>
          <a:lstStyle/>
          <a:p>
            <a:pPr algn="ctr"/>
            <a:r>
              <a:rPr lang="en-GB" b="1" dirty="0">
                <a:latin typeface="Consolas" panose="020B0609020204030204" pitchFamily="49" charset="0"/>
              </a:rPr>
              <a:t>Further Reading</a:t>
            </a:r>
          </a:p>
        </p:txBody>
      </p:sp>
      <p:sp>
        <p:nvSpPr>
          <p:cNvPr id="3" name="Content Placeholder 2">
            <a:extLst>
              <a:ext uri="{FF2B5EF4-FFF2-40B4-BE49-F238E27FC236}">
                <a16:creationId xmlns:a16="http://schemas.microsoft.com/office/drawing/2014/main" id="{379FF255-47E6-4DD7-B019-A1917CD9752C}"/>
              </a:ext>
            </a:extLst>
          </p:cNvPr>
          <p:cNvSpPr>
            <a:spLocks noGrp="1"/>
          </p:cNvSpPr>
          <p:nvPr>
            <p:ph idx="1"/>
          </p:nvPr>
        </p:nvSpPr>
        <p:spPr>
          <a:xfrm>
            <a:off x="1143000" y="2057400"/>
            <a:ext cx="7128803" cy="4038600"/>
          </a:xfrm>
        </p:spPr>
        <p:txBody>
          <a:bodyPr/>
          <a:lstStyle/>
          <a:p>
            <a:pPr algn="just"/>
            <a:r>
              <a:rPr lang="en-GB" dirty="0">
                <a:latin typeface="Consolas" panose="020B0609020204030204" pitchFamily="49" charset="0"/>
              </a:rPr>
              <a:t>Also as a reference for this tutorial notes:</a:t>
            </a:r>
          </a:p>
          <a:p>
            <a:pPr algn="just"/>
            <a:endParaRPr lang="en-GB" dirty="0">
              <a:latin typeface="Consolas" panose="020B0609020204030204" pitchFamily="49" charset="0"/>
            </a:endParaRPr>
          </a:p>
          <a:p>
            <a:pPr algn="just"/>
            <a:r>
              <a:rPr lang="en-GB" sz="2000" dirty="0">
                <a:latin typeface="Consolas" panose="020B0609020204030204" pitchFamily="49" charset="0"/>
              </a:rPr>
              <a:t>Santamarina, J.C. &amp; Fratta, D. (2005) </a:t>
            </a:r>
            <a:r>
              <a:rPr lang="en-GB" sz="2000" i="1" dirty="0">
                <a:latin typeface="Consolas" panose="020B0609020204030204" pitchFamily="49" charset="0"/>
              </a:rPr>
              <a:t>Discrete Signals and Inverse Problems. An Introduction for Engineers and Scientists</a:t>
            </a:r>
            <a:r>
              <a:rPr lang="en-GB" sz="2000" dirty="0">
                <a:latin typeface="Consolas" panose="020B0609020204030204" pitchFamily="49" charset="0"/>
              </a:rPr>
              <a:t>. Published by John Wiley &amp; Sons, Ltd, West Sussex, England</a:t>
            </a:r>
          </a:p>
        </p:txBody>
      </p:sp>
      <p:pic>
        <p:nvPicPr>
          <p:cNvPr id="4" name="Picture 3">
            <a:extLst>
              <a:ext uri="{FF2B5EF4-FFF2-40B4-BE49-F238E27FC236}">
                <a16:creationId xmlns:a16="http://schemas.microsoft.com/office/drawing/2014/main" id="{5BB71976-524C-43BF-9699-0B2D6C56DFB2}"/>
              </a:ext>
            </a:extLst>
          </p:cNvPr>
          <p:cNvPicPr>
            <a:picLocks noChangeAspect="1"/>
          </p:cNvPicPr>
          <p:nvPr/>
        </p:nvPicPr>
        <p:blipFill>
          <a:blip r:embed="rId2"/>
          <a:stretch>
            <a:fillRect/>
          </a:stretch>
        </p:blipFill>
        <p:spPr>
          <a:xfrm>
            <a:off x="8651631" y="1806284"/>
            <a:ext cx="2954338" cy="4612101"/>
          </a:xfrm>
          <a:prstGeom prst="rect">
            <a:avLst/>
          </a:prstGeom>
        </p:spPr>
      </p:pic>
    </p:spTree>
    <p:extLst>
      <p:ext uri="{BB962C8B-B14F-4D97-AF65-F5344CB8AC3E}">
        <p14:creationId xmlns:p14="http://schemas.microsoft.com/office/powerpoint/2010/main" val="242416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7F2-5B50-4BB3-95E5-B15DCE73B330}"/>
              </a:ext>
            </a:extLst>
          </p:cNvPr>
          <p:cNvSpPr>
            <a:spLocks noGrp="1"/>
          </p:cNvSpPr>
          <p:nvPr>
            <p:ph type="title"/>
          </p:nvPr>
        </p:nvSpPr>
        <p:spPr/>
        <p:txBody>
          <a:bodyPr/>
          <a:lstStyle/>
          <a:p>
            <a:pPr algn="ctr"/>
            <a:r>
              <a:rPr lang="en-GB" b="1" dirty="0">
                <a:latin typeface="Consolas" panose="020B0609020204030204" pitchFamily="49" charset="0"/>
              </a:rPr>
              <a:t>Fourier Analysis</a:t>
            </a:r>
          </a:p>
        </p:txBody>
      </p:sp>
      <p:sp>
        <p:nvSpPr>
          <p:cNvPr id="3" name="Content Placeholder 2">
            <a:extLst>
              <a:ext uri="{FF2B5EF4-FFF2-40B4-BE49-F238E27FC236}">
                <a16:creationId xmlns:a16="http://schemas.microsoft.com/office/drawing/2014/main" id="{14C884FC-44B3-462B-B89E-1C9F0C0340B3}"/>
              </a:ext>
            </a:extLst>
          </p:cNvPr>
          <p:cNvSpPr>
            <a:spLocks noGrp="1"/>
          </p:cNvSpPr>
          <p:nvPr>
            <p:ph idx="1"/>
          </p:nvPr>
        </p:nvSpPr>
        <p:spPr>
          <a:xfrm>
            <a:off x="1143000" y="2061696"/>
            <a:ext cx="9928273" cy="1677572"/>
          </a:xfrm>
        </p:spPr>
        <p:txBody>
          <a:bodyPr>
            <a:normAutofit lnSpcReduction="10000"/>
          </a:bodyPr>
          <a:lstStyle/>
          <a:p>
            <a:pPr marL="45720" indent="0" algn="just">
              <a:buNone/>
            </a:pPr>
            <a:r>
              <a:rPr lang="en-GB" sz="2000" dirty="0">
                <a:latin typeface="Consolas" panose="020B0609020204030204" pitchFamily="49" charset="0"/>
              </a:rPr>
              <a:t>Time signals can be decomposed in to series of orthogonal cosine and sine functions with finite amplitudes and frequencies. The Fourier Analysis is the mathematical operation done for crossing between time and frequency domains. By taking the Fourier transform, a time signal can be transferred in to frequency space, interpreted, processed and reverted back to time domain without information loss.</a:t>
            </a:r>
          </a:p>
        </p:txBody>
      </p:sp>
      <p:pic>
        <p:nvPicPr>
          <p:cNvPr id="4" name="Picture 3">
            <a:extLst>
              <a:ext uri="{FF2B5EF4-FFF2-40B4-BE49-F238E27FC236}">
                <a16:creationId xmlns:a16="http://schemas.microsoft.com/office/drawing/2014/main" id="{0430BDE3-3445-4EF9-9B3B-DB11B0B18BA2}"/>
              </a:ext>
            </a:extLst>
          </p:cNvPr>
          <p:cNvPicPr>
            <a:picLocks noChangeAspect="1"/>
          </p:cNvPicPr>
          <p:nvPr/>
        </p:nvPicPr>
        <p:blipFill>
          <a:blip r:embed="rId2"/>
          <a:stretch>
            <a:fillRect/>
          </a:stretch>
        </p:blipFill>
        <p:spPr>
          <a:xfrm>
            <a:off x="1912339" y="3880479"/>
            <a:ext cx="4168421" cy="702740"/>
          </a:xfrm>
          <a:prstGeom prst="rect">
            <a:avLst/>
          </a:prstGeom>
        </p:spPr>
      </p:pic>
      <p:pic>
        <p:nvPicPr>
          <p:cNvPr id="5" name="Picture 4">
            <a:extLst>
              <a:ext uri="{FF2B5EF4-FFF2-40B4-BE49-F238E27FC236}">
                <a16:creationId xmlns:a16="http://schemas.microsoft.com/office/drawing/2014/main" id="{8366FE13-D32B-4F45-8CC7-0AA21C6C8135}"/>
              </a:ext>
            </a:extLst>
          </p:cNvPr>
          <p:cNvPicPr>
            <a:picLocks noChangeAspect="1"/>
          </p:cNvPicPr>
          <p:nvPr/>
        </p:nvPicPr>
        <p:blipFill>
          <a:blip r:embed="rId3"/>
          <a:stretch>
            <a:fillRect/>
          </a:stretch>
        </p:blipFill>
        <p:spPr>
          <a:xfrm>
            <a:off x="1912339" y="4724430"/>
            <a:ext cx="3925840" cy="702740"/>
          </a:xfrm>
          <a:prstGeom prst="rect">
            <a:avLst/>
          </a:prstGeom>
        </p:spPr>
      </p:pic>
      <p:sp>
        <p:nvSpPr>
          <p:cNvPr id="8" name="TextBox 7">
            <a:extLst>
              <a:ext uri="{FF2B5EF4-FFF2-40B4-BE49-F238E27FC236}">
                <a16:creationId xmlns:a16="http://schemas.microsoft.com/office/drawing/2014/main" id="{726CD802-39F2-4196-A9DD-7EB8EA1E2580}"/>
              </a:ext>
            </a:extLst>
          </p:cNvPr>
          <p:cNvSpPr txBox="1"/>
          <p:nvPr/>
        </p:nvSpPr>
        <p:spPr>
          <a:xfrm>
            <a:off x="6794695" y="4047183"/>
            <a:ext cx="3334044" cy="369332"/>
          </a:xfrm>
          <a:prstGeom prst="rect">
            <a:avLst/>
          </a:prstGeom>
          <a:noFill/>
        </p:spPr>
        <p:txBody>
          <a:bodyPr wrap="square" rtlCol="0">
            <a:spAutoFit/>
          </a:bodyPr>
          <a:lstStyle/>
          <a:p>
            <a:r>
              <a:rPr lang="en-GB" dirty="0">
                <a:latin typeface="Consolas" panose="020B0609020204030204" pitchFamily="49" charset="0"/>
              </a:rPr>
              <a:t>Forward Fourier Transform</a:t>
            </a:r>
          </a:p>
        </p:txBody>
      </p:sp>
      <p:sp>
        <p:nvSpPr>
          <p:cNvPr id="9" name="TextBox 8">
            <a:extLst>
              <a:ext uri="{FF2B5EF4-FFF2-40B4-BE49-F238E27FC236}">
                <a16:creationId xmlns:a16="http://schemas.microsoft.com/office/drawing/2014/main" id="{9A1A492B-D40A-41BE-9BD6-EE91AD6F13D3}"/>
              </a:ext>
            </a:extLst>
          </p:cNvPr>
          <p:cNvSpPr txBox="1"/>
          <p:nvPr/>
        </p:nvSpPr>
        <p:spPr>
          <a:xfrm>
            <a:off x="6794695" y="4891134"/>
            <a:ext cx="3334044" cy="369332"/>
          </a:xfrm>
          <a:prstGeom prst="rect">
            <a:avLst/>
          </a:prstGeom>
          <a:noFill/>
        </p:spPr>
        <p:txBody>
          <a:bodyPr wrap="square" rtlCol="0">
            <a:spAutoFit/>
          </a:bodyPr>
          <a:lstStyle/>
          <a:p>
            <a:r>
              <a:rPr lang="en-GB" dirty="0">
                <a:latin typeface="Consolas" panose="020B0609020204030204" pitchFamily="49" charset="0"/>
              </a:rPr>
              <a:t>Inverse Fourier Transform</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0CBAE87-FBB1-46ED-9B7F-C077FEB0050F}"/>
                  </a:ext>
                </a:extLst>
              </p:cNvPr>
              <p:cNvSpPr txBox="1"/>
              <p:nvPr/>
            </p:nvSpPr>
            <p:spPr>
              <a:xfrm>
                <a:off x="6549399" y="5907334"/>
                <a:ext cx="2019720" cy="28591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GB" smtClean="0">
                              <a:latin typeface="Cambria Math" panose="02040503050406030204" pitchFamily="18" charset="0"/>
                            </a:rPr>
                          </m:ctrlPr>
                        </m:sSupPr>
                        <m:e>
                          <m:r>
                            <m:rPr>
                              <m:sty m:val="p"/>
                            </m:rPr>
                            <a:rPr lang="en-GB" b="0" i="0" smtClean="0">
                              <a:latin typeface="Cambria Math" panose="02040503050406030204" pitchFamily="18" charset="0"/>
                            </a:rPr>
                            <m:t>e</m:t>
                          </m:r>
                        </m:e>
                        <m:sup>
                          <m:r>
                            <m:rPr>
                              <m:sty m:val="p"/>
                            </m:rPr>
                            <a:rPr lang="en-GB" b="0" i="0" smtClean="0">
                              <a:latin typeface="Cambria Math" panose="02040503050406030204" pitchFamily="18" charset="0"/>
                            </a:rPr>
                            <m:t>i</m:t>
                          </m:r>
                          <m:r>
                            <a:rPr lang="en-GB" b="0" i="0" smtClean="0">
                              <a:latin typeface="Cambria Math" panose="02040503050406030204" pitchFamily="18" charset="0"/>
                            </a:rPr>
                            <m:t>2</m:t>
                          </m:r>
                          <m:r>
                            <m:rPr>
                              <m:sty m:val="p"/>
                            </m:rPr>
                            <a:rPr lang="en-GB" b="0" i="0" smtClean="0">
                              <a:latin typeface="Cambria Math" panose="02040503050406030204" pitchFamily="18" charset="0"/>
                              <a:ea typeface="Cambria Math" panose="02040503050406030204" pitchFamily="18" charset="0"/>
                            </a:rPr>
                            <m:t>π</m:t>
                          </m:r>
                        </m:sup>
                      </m:sSup>
                      <m:r>
                        <a:rPr lang="en-GB" b="0" i="0" smtClean="0">
                          <a:latin typeface="Cambria Math" panose="02040503050406030204" pitchFamily="18" charset="0"/>
                        </a:rPr>
                        <m:t>=</m:t>
                      </m:r>
                      <m:r>
                        <m:rPr>
                          <m:sty m:val="p"/>
                        </m:rPr>
                        <a:rPr lang="en-GB" b="0" i="0" smtClean="0">
                          <a:latin typeface="Cambria Math" panose="02040503050406030204" pitchFamily="18" charset="0"/>
                        </a:rPr>
                        <m:t>cos</m:t>
                      </m:r>
                      <m:r>
                        <m:rPr>
                          <m:sty m:val="p"/>
                        </m:rPr>
                        <a:rPr lang="el-GR" b="0" i="1" smtClean="0">
                          <a:latin typeface="Cambria Math" panose="02040503050406030204" pitchFamily="18" charset="0"/>
                          <a:ea typeface="Cambria Math" panose="02040503050406030204" pitchFamily="18" charset="0"/>
                        </a:rPr>
                        <m:t>π</m:t>
                      </m:r>
                      <m:r>
                        <a:rPr lang="en-GB" b="0" i="0" smtClean="0">
                          <a:latin typeface="Cambria Math" panose="02040503050406030204" pitchFamily="18" charset="0"/>
                        </a:rPr>
                        <m:t>+</m:t>
                      </m:r>
                      <m:r>
                        <m:rPr>
                          <m:sty m:val="p"/>
                        </m:rPr>
                        <a:rPr lang="en-GB" b="0" i="0" smtClean="0">
                          <a:latin typeface="Cambria Math" panose="02040503050406030204" pitchFamily="18" charset="0"/>
                        </a:rPr>
                        <m:t>i</m:t>
                      </m:r>
                      <m:r>
                        <a:rPr lang="en-GB" b="0" i="0" smtClean="0">
                          <a:latin typeface="Cambria Math" panose="02040503050406030204" pitchFamily="18" charset="0"/>
                        </a:rPr>
                        <m:t> </m:t>
                      </m:r>
                      <m:r>
                        <m:rPr>
                          <m:sty m:val="p"/>
                        </m:rPr>
                        <a:rPr lang="en-GB" b="0" i="0" smtClean="0">
                          <a:latin typeface="Cambria Math" panose="02040503050406030204" pitchFamily="18" charset="0"/>
                        </a:rPr>
                        <m:t>sin</m:t>
                      </m:r>
                      <m:r>
                        <m:rPr>
                          <m:sty m:val="p"/>
                        </m:rPr>
                        <a:rPr lang="el-GR" b="0" i="1" smtClean="0">
                          <a:latin typeface="Cambria Math" panose="02040503050406030204" pitchFamily="18" charset="0"/>
                          <a:ea typeface="Cambria Math" panose="02040503050406030204" pitchFamily="18" charset="0"/>
                        </a:rPr>
                        <m:t>π</m:t>
                      </m:r>
                    </m:oMath>
                  </m:oMathPara>
                </a14:m>
                <a:endParaRPr lang="en-GB" dirty="0"/>
              </a:p>
            </p:txBody>
          </p:sp>
        </mc:Choice>
        <mc:Fallback>
          <p:sp>
            <p:nvSpPr>
              <p:cNvPr id="10" name="TextBox 9">
                <a:extLst>
                  <a:ext uri="{FF2B5EF4-FFF2-40B4-BE49-F238E27FC236}">
                    <a16:creationId xmlns:a16="http://schemas.microsoft.com/office/drawing/2014/main" id="{50CBAE87-FBB1-46ED-9B7F-C077FEB0050F}"/>
                  </a:ext>
                </a:extLst>
              </p:cNvPr>
              <p:cNvSpPr txBox="1">
                <a:spLocks noRot="1" noChangeAspect="1" noMove="1" noResize="1" noEditPoints="1" noAdjustHandles="1" noChangeArrowheads="1" noChangeShapeType="1" noTextEdit="1"/>
              </p:cNvSpPr>
              <p:nvPr/>
            </p:nvSpPr>
            <p:spPr>
              <a:xfrm>
                <a:off x="6549399" y="5907334"/>
                <a:ext cx="2019720" cy="285912"/>
              </a:xfrm>
              <a:prstGeom prst="rect">
                <a:avLst/>
              </a:prstGeom>
              <a:blipFill>
                <a:blip r:embed="rId4"/>
                <a:stretch>
                  <a:fillRect l="-1506" t="-4255" r="-1506" b="-8511"/>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9C1C3293-7EF4-4F6E-B2B5-228364F4E69C}"/>
              </a:ext>
            </a:extLst>
          </p:cNvPr>
          <p:cNvSpPr txBox="1"/>
          <p:nvPr/>
        </p:nvSpPr>
        <p:spPr>
          <a:xfrm>
            <a:off x="3246892" y="5881013"/>
            <a:ext cx="3302507" cy="338554"/>
          </a:xfrm>
          <a:prstGeom prst="rect">
            <a:avLst/>
          </a:prstGeom>
          <a:noFill/>
        </p:spPr>
        <p:txBody>
          <a:bodyPr wrap="none" rtlCol="0">
            <a:spAutoFit/>
          </a:bodyPr>
          <a:lstStyle/>
          <a:p>
            <a:r>
              <a:rPr lang="en-GB" sz="1600" b="1" i="1" dirty="0">
                <a:latin typeface="Consolas" panose="020B0609020204030204" pitchFamily="49" charset="0"/>
              </a:rPr>
              <a:t>Recall!</a:t>
            </a:r>
            <a:r>
              <a:rPr lang="en-GB" sz="1600" dirty="0">
                <a:latin typeface="Consolas" panose="020B0609020204030204" pitchFamily="49" charset="0"/>
              </a:rPr>
              <a:t> </a:t>
            </a:r>
            <a:r>
              <a:rPr lang="en-GB" sz="1600" dirty="0">
                <a:latin typeface="Consolas" panose="020B0609020204030204" pitchFamily="49" charset="0"/>
                <a:sym typeface="Wingdings" panose="05000000000000000000" pitchFamily="2" charset="2"/>
              </a:rPr>
              <a:t> Euler’s Identity:</a:t>
            </a:r>
            <a:endParaRPr lang="en-GB" sz="1600" dirty="0">
              <a:latin typeface="Consolas" panose="020B0609020204030204" pitchFamily="49" charset="0"/>
            </a:endParaRPr>
          </a:p>
        </p:txBody>
      </p:sp>
    </p:spTree>
    <p:extLst>
      <p:ext uri="{BB962C8B-B14F-4D97-AF65-F5344CB8AC3E}">
        <p14:creationId xmlns:p14="http://schemas.microsoft.com/office/powerpoint/2010/main" val="157242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A916F-AEBE-4531-BBE3-6B8846D5D72F}"/>
              </a:ext>
            </a:extLst>
          </p:cNvPr>
          <p:cNvSpPr>
            <a:spLocks noGrp="1"/>
          </p:cNvSpPr>
          <p:nvPr>
            <p:ph idx="1"/>
          </p:nvPr>
        </p:nvSpPr>
        <p:spPr>
          <a:xfrm>
            <a:off x="1143000" y="2057400"/>
            <a:ext cx="9872871" cy="4191000"/>
          </a:xfrm>
        </p:spPr>
        <p:txBody>
          <a:bodyPr>
            <a:normAutofit/>
          </a:bodyPr>
          <a:lstStyle/>
          <a:p>
            <a:pPr marL="45720" indent="0">
              <a:buNone/>
            </a:pPr>
            <a:r>
              <a:rPr lang="en-GB" sz="2000" dirty="0">
                <a:latin typeface="Consolas" panose="020B0609020204030204" pitchFamily="49" charset="0"/>
              </a:rPr>
              <a:t>Important Properties of the Fourier Transform:</a:t>
            </a:r>
          </a:p>
          <a:p>
            <a:pPr marL="45720" indent="0">
              <a:buNone/>
            </a:pPr>
            <a:endParaRPr lang="en-GB" sz="2000" dirty="0">
              <a:latin typeface="Consolas" panose="020B0609020204030204" pitchFamily="49" charset="0"/>
            </a:endParaRPr>
          </a:p>
          <a:p>
            <a:r>
              <a:rPr lang="en-GB" sz="1800" dirty="0">
                <a:latin typeface="Consolas" panose="020B0609020204030204" pitchFamily="49" charset="0"/>
              </a:rPr>
              <a:t>Linearity:</a:t>
            </a:r>
          </a:p>
          <a:p>
            <a:pPr marL="45720" indent="0">
              <a:buNone/>
            </a:pPr>
            <a:endParaRPr lang="en-GB" sz="1800" dirty="0">
              <a:latin typeface="Consolas" panose="020B0609020204030204" pitchFamily="49" charset="0"/>
            </a:endParaRPr>
          </a:p>
          <a:p>
            <a:r>
              <a:rPr lang="en-GB" sz="1800" dirty="0">
                <a:latin typeface="Consolas" panose="020B0609020204030204" pitchFamily="49" charset="0"/>
              </a:rPr>
              <a:t>Integration:					  </a:t>
            </a:r>
            <a:r>
              <a:rPr lang="en-GB" sz="1800" dirty="0">
                <a:latin typeface="Consolas" panose="020B0609020204030204" pitchFamily="49" charset="0"/>
                <a:sym typeface="Wingdings" panose="05000000000000000000" pitchFamily="2" charset="2"/>
              </a:rPr>
              <a:t></a:t>
            </a:r>
            <a:endParaRPr lang="en-GB" sz="1800" dirty="0">
              <a:latin typeface="Consolas" panose="020B0609020204030204" pitchFamily="49" charset="0"/>
            </a:endParaRPr>
          </a:p>
          <a:p>
            <a:pPr marL="45720" indent="0">
              <a:buNone/>
            </a:pPr>
            <a:endParaRPr lang="en-GB" sz="1800" dirty="0">
              <a:latin typeface="Consolas" panose="020B0609020204030204" pitchFamily="49" charset="0"/>
            </a:endParaRPr>
          </a:p>
          <a:p>
            <a:r>
              <a:rPr lang="en-GB" sz="1800" dirty="0">
                <a:latin typeface="Consolas" panose="020B0609020204030204" pitchFamily="49" charset="0"/>
              </a:rPr>
              <a:t>Convolution:</a:t>
            </a:r>
          </a:p>
          <a:p>
            <a:pPr marL="45720" indent="0">
              <a:buNone/>
            </a:pPr>
            <a:endParaRPr lang="en-GB" sz="1800" dirty="0">
              <a:latin typeface="Consolas" panose="020B0609020204030204" pitchFamily="49" charset="0"/>
            </a:endParaRPr>
          </a:p>
          <a:p>
            <a:r>
              <a:rPr lang="en-GB" sz="1800" dirty="0">
                <a:latin typeface="Consolas" panose="020B0609020204030204" pitchFamily="49" charset="0"/>
              </a:rPr>
              <a:t>Time Reversal:</a:t>
            </a:r>
          </a:p>
        </p:txBody>
      </p:sp>
      <p:sp>
        <p:nvSpPr>
          <p:cNvPr id="4" name="Title 1">
            <a:extLst>
              <a:ext uri="{FF2B5EF4-FFF2-40B4-BE49-F238E27FC236}">
                <a16:creationId xmlns:a16="http://schemas.microsoft.com/office/drawing/2014/main" id="{6B9CB159-82F8-4863-8EA3-03FFACD29B1C}"/>
              </a:ext>
            </a:extLst>
          </p:cNvPr>
          <p:cNvSpPr>
            <a:spLocks noGrp="1"/>
          </p:cNvSpPr>
          <p:nvPr>
            <p:ph type="title"/>
          </p:nvPr>
        </p:nvSpPr>
        <p:spPr>
          <a:xfrm>
            <a:off x="1143000" y="609600"/>
            <a:ext cx="9875838" cy="1355725"/>
          </a:xfrm>
        </p:spPr>
        <p:txBody>
          <a:bodyPr/>
          <a:lstStyle/>
          <a:p>
            <a:pPr algn="ctr"/>
            <a:r>
              <a:rPr lang="en-GB" b="1" dirty="0">
                <a:latin typeface="Consolas" panose="020B0609020204030204" pitchFamily="49" charset="0"/>
              </a:rPr>
              <a:t>Fourier Analysis</a:t>
            </a:r>
          </a:p>
        </p:txBody>
      </p:sp>
      <p:pic>
        <p:nvPicPr>
          <p:cNvPr id="5" name="Picture 4">
            <a:extLst>
              <a:ext uri="{FF2B5EF4-FFF2-40B4-BE49-F238E27FC236}">
                <a16:creationId xmlns:a16="http://schemas.microsoft.com/office/drawing/2014/main" id="{D03ADAC3-AAC1-4DDC-8428-AB22D3F4AE46}"/>
              </a:ext>
            </a:extLst>
          </p:cNvPr>
          <p:cNvPicPr>
            <a:picLocks noChangeAspect="1"/>
          </p:cNvPicPr>
          <p:nvPr/>
        </p:nvPicPr>
        <p:blipFill>
          <a:blip r:embed="rId2"/>
          <a:stretch>
            <a:fillRect/>
          </a:stretch>
        </p:blipFill>
        <p:spPr>
          <a:xfrm>
            <a:off x="3934303" y="2900674"/>
            <a:ext cx="6832509" cy="387692"/>
          </a:xfrm>
          <a:prstGeom prst="rect">
            <a:avLst/>
          </a:prstGeom>
        </p:spPr>
      </p:pic>
      <p:pic>
        <p:nvPicPr>
          <p:cNvPr id="6" name="Picture 5">
            <a:extLst>
              <a:ext uri="{FF2B5EF4-FFF2-40B4-BE49-F238E27FC236}">
                <a16:creationId xmlns:a16="http://schemas.microsoft.com/office/drawing/2014/main" id="{1E4FC926-F962-4884-B64E-691BD243FE24}"/>
              </a:ext>
            </a:extLst>
          </p:cNvPr>
          <p:cNvPicPr>
            <a:picLocks noChangeAspect="1"/>
          </p:cNvPicPr>
          <p:nvPr/>
        </p:nvPicPr>
        <p:blipFill>
          <a:blip r:embed="rId3"/>
          <a:stretch>
            <a:fillRect/>
          </a:stretch>
        </p:blipFill>
        <p:spPr>
          <a:xfrm>
            <a:off x="3934303" y="3765208"/>
            <a:ext cx="2908328" cy="387692"/>
          </a:xfrm>
          <a:prstGeom prst="rect">
            <a:avLst/>
          </a:prstGeom>
        </p:spPr>
      </p:pic>
      <p:pic>
        <p:nvPicPr>
          <p:cNvPr id="7" name="Picture 6">
            <a:extLst>
              <a:ext uri="{FF2B5EF4-FFF2-40B4-BE49-F238E27FC236}">
                <a16:creationId xmlns:a16="http://schemas.microsoft.com/office/drawing/2014/main" id="{6333303B-48E2-42A8-851B-3E6F80EE408B}"/>
              </a:ext>
            </a:extLst>
          </p:cNvPr>
          <p:cNvPicPr>
            <a:picLocks noChangeAspect="1"/>
          </p:cNvPicPr>
          <p:nvPr/>
        </p:nvPicPr>
        <p:blipFill>
          <a:blip r:embed="rId4"/>
          <a:stretch>
            <a:fillRect/>
          </a:stretch>
        </p:blipFill>
        <p:spPr>
          <a:xfrm>
            <a:off x="7417068" y="3743054"/>
            <a:ext cx="3349744" cy="432000"/>
          </a:xfrm>
          <a:prstGeom prst="rect">
            <a:avLst/>
          </a:prstGeom>
        </p:spPr>
      </p:pic>
      <p:pic>
        <p:nvPicPr>
          <p:cNvPr id="8" name="Picture 7">
            <a:extLst>
              <a:ext uri="{FF2B5EF4-FFF2-40B4-BE49-F238E27FC236}">
                <a16:creationId xmlns:a16="http://schemas.microsoft.com/office/drawing/2014/main" id="{4E33CF50-0E92-4105-9150-A78ED74DE71B}"/>
              </a:ext>
            </a:extLst>
          </p:cNvPr>
          <p:cNvPicPr>
            <a:picLocks noChangeAspect="1"/>
          </p:cNvPicPr>
          <p:nvPr/>
        </p:nvPicPr>
        <p:blipFill>
          <a:blip r:embed="rId5"/>
          <a:stretch>
            <a:fillRect/>
          </a:stretch>
        </p:blipFill>
        <p:spPr>
          <a:xfrm>
            <a:off x="3934303" y="4497910"/>
            <a:ext cx="6517951" cy="702740"/>
          </a:xfrm>
          <a:prstGeom prst="rect">
            <a:avLst/>
          </a:prstGeom>
        </p:spPr>
      </p:pic>
      <p:pic>
        <p:nvPicPr>
          <p:cNvPr id="9" name="Picture 8">
            <a:extLst>
              <a:ext uri="{FF2B5EF4-FFF2-40B4-BE49-F238E27FC236}">
                <a16:creationId xmlns:a16="http://schemas.microsoft.com/office/drawing/2014/main" id="{2B32732D-5FC5-4B17-BB3B-528C963A5225}"/>
              </a:ext>
            </a:extLst>
          </p:cNvPr>
          <p:cNvPicPr>
            <a:picLocks noChangeAspect="1"/>
          </p:cNvPicPr>
          <p:nvPr/>
        </p:nvPicPr>
        <p:blipFill>
          <a:blip r:embed="rId6"/>
          <a:stretch>
            <a:fillRect/>
          </a:stretch>
        </p:blipFill>
        <p:spPr>
          <a:xfrm>
            <a:off x="3934303" y="5523506"/>
            <a:ext cx="2728322" cy="387692"/>
          </a:xfrm>
          <a:prstGeom prst="rect">
            <a:avLst/>
          </a:prstGeom>
        </p:spPr>
      </p:pic>
    </p:spTree>
    <p:extLst>
      <p:ext uri="{BB962C8B-B14F-4D97-AF65-F5344CB8AC3E}">
        <p14:creationId xmlns:p14="http://schemas.microsoft.com/office/powerpoint/2010/main" val="390308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8BC1-21E8-46B5-8113-7C1CD16897F1}"/>
              </a:ext>
            </a:extLst>
          </p:cNvPr>
          <p:cNvSpPr>
            <a:spLocks noGrp="1"/>
          </p:cNvSpPr>
          <p:nvPr>
            <p:ph type="title"/>
          </p:nvPr>
        </p:nvSpPr>
        <p:spPr/>
        <p:txBody>
          <a:bodyPr/>
          <a:lstStyle/>
          <a:p>
            <a:pPr algn="ctr"/>
            <a:r>
              <a:rPr lang="en-GB" b="1" dirty="0">
                <a:latin typeface="Consolas" panose="020B0609020204030204" pitchFamily="49" charset="0"/>
              </a:rPr>
              <a:t>Frequency Domain</a:t>
            </a:r>
          </a:p>
        </p:txBody>
      </p:sp>
      <p:pic>
        <p:nvPicPr>
          <p:cNvPr id="6" name="Content Placeholder 5" descr="A close up of a map&#10;&#10;Description automatically generated">
            <a:extLst>
              <a:ext uri="{FF2B5EF4-FFF2-40B4-BE49-F238E27FC236}">
                <a16:creationId xmlns:a16="http://schemas.microsoft.com/office/drawing/2014/main" id="{4CC57E98-B6D2-493C-9AAF-3003C9B566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199" t="2915" r="51448" b="3868"/>
          <a:stretch/>
        </p:blipFill>
        <p:spPr>
          <a:xfrm>
            <a:off x="1902247" y="1965675"/>
            <a:ext cx="4193753" cy="4565295"/>
          </a:xfrm>
        </p:spPr>
      </p:pic>
      <p:pic>
        <p:nvPicPr>
          <p:cNvPr id="4" name="Picture 3">
            <a:extLst>
              <a:ext uri="{FF2B5EF4-FFF2-40B4-BE49-F238E27FC236}">
                <a16:creationId xmlns:a16="http://schemas.microsoft.com/office/drawing/2014/main" id="{058DFBBB-888B-4C4A-9F31-7284296AF3E9}"/>
              </a:ext>
            </a:extLst>
          </p:cNvPr>
          <p:cNvPicPr>
            <a:picLocks noChangeAspect="1"/>
          </p:cNvPicPr>
          <p:nvPr/>
        </p:nvPicPr>
        <p:blipFill rotWithShape="1">
          <a:blip r:embed="rId3"/>
          <a:srcRect r="50000"/>
          <a:stretch/>
        </p:blipFill>
        <p:spPr>
          <a:xfrm>
            <a:off x="6441424" y="1974925"/>
            <a:ext cx="4114440" cy="4114973"/>
          </a:xfrm>
          <a:prstGeom prst="rect">
            <a:avLst/>
          </a:prstGeom>
        </p:spPr>
      </p:pic>
    </p:spTree>
    <p:extLst>
      <p:ext uri="{BB962C8B-B14F-4D97-AF65-F5344CB8AC3E}">
        <p14:creationId xmlns:p14="http://schemas.microsoft.com/office/powerpoint/2010/main" val="3422131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F718-B23B-41D5-9E64-EC3AFC1414F3}"/>
              </a:ext>
            </a:extLst>
          </p:cNvPr>
          <p:cNvSpPr>
            <a:spLocks noGrp="1"/>
          </p:cNvSpPr>
          <p:nvPr>
            <p:ph type="title"/>
          </p:nvPr>
        </p:nvSpPr>
        <p:spPr/>
        <p:txBody>
          <a:bodyPr/>
          <a:lstStyle/>
          <a:p>
            <a:pPr algn="ctr"/>
            <a:r>
              <a:rPr lang="en-GB" b="1" dirty="0">
                <a:latin typeface="Consolas" panose="020B0609020204030204" pitchFamily="49" charset="0"/>
              </a:rPr>
              <a:t>Useful Functions</a:t>
            </a:r>
          </a:p>
        </p:txBody>
      </p:sp>
      <p:pic>
        <p:nvPicPr>
          <p:cNvPr id="4" name="Picture 3">
            <a:extLst>
              <a:ext uri="{FF2B5EF4-FFF2-40B4-BE49-F238E27FC236}">
                <a16:creationId xmlns:a16="http://schemas.microsoft.com/office/drawing/2014/main" id="{A1F976FE-3897-4253-8A63-F1A7B969DFD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2000" r="95750">
                        <a14:foregroundMark x1="11833" y1="89875" x2="11833" y2="89875"/>
                        <a14:foregroundMark x1="5500" y1="89625" x2="5500" y2="89625"/>
                        <a14:foregroundMark x1="2083" y1="89875" x2="2083" y2="89875"/>
                        <a14:foregroundMark x1="95750" y1="89625" x2="95750" y2="89625"/>
                      </a14:backgroundRemoval>
                    </a14:imgEffect>
                  </a14:imgLayer>
                </a14:imgProps>
              </a:ext>
            </a:extLst>
          </a:blip>
          <a:stretch>
            <a:fillRect/>
          </a:stretch>
        </p:blipFill>
        <p:spPr>
          <a:xfrm>
            <a:off x="671950" y="1744395"/>
            <a:ext cx="2891863" cy="1927908"/>
          </a:xfrm>
          <a:prstGeom prst="rect">
            <a:avLst/>
          </a:prstGeom>
        </p:spPr>
      </p:pic>
      <p:pic>
        <p:nvPicPr>
          <p:cNvPr id="5" name="Picture 4">
            <a:extLst>
              <a:ext uri="{FF2B5EF4-FFF2-40B4-BE49-F238E27FC236}">
                <a16:creationId xmlns:a16="http://schemas.microsoft.com/office/drawing/2014/main" id="{CC8DB064-3402-4712-8ADF-6D86B976267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8000" y1="76833" x2="58000" y2="76833"/>
                      </a14:backgroundRemoval>
                    </a14:imgEffect>
                  </a14:imgLayer>
                </a14:imgProps>
              </a:ext>
            </a:extLst>
          </a:blip>
          <a:stretch>
            <a:fillRect/>
          </a:stretch>
        </p:blipFill>
        <p:spPr>
          <a:xfrm>
            <a:off x="4250782" y="1579390"/>
            <a:ext cx="3281293" cy="2460970"/>
          </a:xfrm>
          <a:prstGeom prst="rect">
            <a:avLst/>
          </a:prstGeom>
        </p:spPr>
      </p:pic>
      <p:pic>
        <p:nvPicPr>
          <p:cNvPr id="6" name="Picture 5">
            <a:extLst>
              <a:ext uri="{FF2B5EF4-FFF2-40B4-BE49-F238E27FC236}">
                <a16:creationId xmlns:a16="http://schemas.microsoft.com/office/drawing/2014/main" id="{D69C56A9-D866-4349-922F-1A4D7F43FAA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07" b="89938" l="5371" r="89941">
                        <a14:foregroundMark x1="5371" y1="18111" x2="5371" y2="18111"/>
                        <a14:foregroundMark x1="16797" y1="18576" x2="16797" y2="18576"/>
                        <a14:foregroundMark x1="27734" y1="18576" x2="27734" y2="18576"/>
                        <a14:foregroundMark x1="38965" y1="18111" x2="38965" y2="18111"/>
                        <a14:foregroundMark x1="60938" y1="18266" x2="60938" y2="18266"/>
                        <a14:foregroundMark x1="72168" y1="18266" x2="72168" y2="18266"/>
                        <a14:foregroundMark x1="83301" y1="18576" x2="83301" y2="18576"/>
                      </a14:backgroundRemoval>
                    </a14:imgEffect>
                  </a14:imgLayer>
                </a14:imgProps>
              </a:ext>
            </a:extLst>
          </a:blip>
          <a:srcRect r="12251"/>
          <a:stretch/>
        </p:blipFill>
        <p:spPr>
          <a:xfrm>
            <a:off x="7962308" y="1562194"/>
            <a:ext cx="3281293" cy="2359038"/>
          </a:xfrm>
          <a:prstGeom prst="rect">
            <a:avLst/>
          </a:prstGeom>
        </p:spPr>
      </p:pic>
      <p:pic>
        <p:nvPicPr>
          <p:cNvPr id="8" name="Picture 7">
            <a:extLst>
              <a:ext uri="{FF2B5EF4-FFF2-40B4-BE49-F238E27FC236}">
                <a16:creationId xmlns:a16="http://schemas.microsoft.com/office/drawing/2014/main" id="{09481797-BAEF-4A14-B7B4-1E0E5E679885}"/>
              </a:ext>
            </a:extLst>
          </p:cNvPr>
          <p:cNvPicPr>
            <a:picLocks noChangeAspect="1"/>
          </p:cNvPicPr>
          <p:nvPr/>
        </p:nvPicPr>
        <p:blipFill>
          <a:blip r:embed="rId8"/>
          <a:stretch>
            <a:fillRect/>
          </a:stretch>
        </p:blipFill>
        <p:spPr>
          <a:xfrm>
            <a:off x="6381641" y="4040360"/>
            <a:ext cx="3429000" cy="2200275"/>
          </a:xfrm>
          <a:prstGeom prst="rect">
            <a:avLst/>
          </a:prstGeom>
        </p:spPr>
      </p:pic>
      <p:sp>
        <p:nvSpPr>
          <p:cNvPr id="9" name="TextBox 8">
            <a:extLst>
              <a:ext uri="{FF2B5EF4-FFF2-40B4-BE49-F238E27FC236}">
                <a16:creationId xmlns:a16="http://schemas.microsoft.com/office/drawing/2014/main" id="{75AFDF07-BEDE-499E-8610-AF1B8BBE0290}"/>
              </a:ext>
            </a:extLst>
          </p:cNvPr>
          <p:cNvSpPr txBox="1"/>
          <p:nvPr/>
        </p:nvSpPr>
        <p:spPr>
          <a:xfrm>
            <a:off x="1752402" y="3523371"/>
            <a:ext cx="944489" cy="369332"/>
          </a:xfrm>
          <a:prstGeom prst="rect">
            <a:avLst/>
          </a:prstGeom>
          <a:noFill/>
        </p:spPr>
        <p:txBody>
          <a:bodyPr wrap="none" rtlCol="0">
            <a:spAutoFit/>
          </a:bodyPr>
          <a:lstStyle/>
          <a:p>
            <a:r>
              <a:rPr lang="en-GB" b="1" dirty="0">
                <a:latin typeface="Consolas" panose="020B0609020204030204" pitchFamily="49" charset="0"/>
              </a:rPr>
              <a:t>Boxcar</a:t>
            </a:r>
          </a:p>
        </p:txBody>
      </p:sp>
      <p:sp>
        <p:nvSpPr>
          <p:cNvPr id="10" name="TextBox 9">
            <a:extLst>
              <a:ext uri="{FF2B5EF4-FFF2-40B4-BE49-F238E27FC236}">
                <a16:creationId xmlns:a16="http://schemas.microsoft.com/office/drawing/2014/main" id="{ACDC324F-470E-442A-A43D-4F34B64656BC}"/>
              </a:ext>
            </a:extLst>
          </p:cNvPr>
          <p:cNvSpPr txBox="1"/>
          <p:nvPr/>
        </p:nvSpPr>
        <p:spPr>
          <a:xfrm>
            <a:off x="5088682" y="3557817"/>
            <a:ext cx="1830950" cy="369332"/>
          </a:xfrm>
          <a:prstGeom prst="rect">
            <a:avLst/>
          </a:prstGeom>
          <a:noFill/>
        </p:spPr>
        <p:txBody>
          <a:bodyPr wrap="none" rtlCol="0">
            <a:spAutoFit/>
          </a:bodyPr>
          <a:lstStyle/>
          <a:p>
            <a:r>
              <a:rPr lang="en-GB" b="1" dirty="0">
                <a:latin typeface="Consolas" panose="020B0609020204030204" pitchFamily="49" charset="0"/>
              </a:rPr>
              <a:t>Dirac (Delta)</a:t>
            </a:r>
          </a:p>
        </p:txBody>
      </p:sp>
      <p:sp>
        <p:nvSpPr>
          <p:cNvPr id="11" name="TextBox 10">
            <a:extLst>
              <a:ext uri="{FF2B5EF4-FFF2-40B4-BE49-F238E27FC236}">
                <a16:creationId xmlns:a16="http://schemas.microsoft.com/office/drawing/2014/main" id="{E197EBBE-9427-45CA-B454-2B491D0BBD75}"/>
              </a:ext>
            </a:extLst>
          </p:cNvPr>
          <p:cNvSpPr txBox="1"/>
          <p:nvPr/>
        </p:nvSpPr>
        <p:spPr>
          <a:xfrm>
            <a:off x="9050491" y="3690985"/>
            <a:ext cx="1451038" cy="369332"/>
          </a:xfrm>
          <a:prstGeom prst="rect">
            <a:avLst/>
          </a:prstGeom>
          <a:noFill/>
        </p:spPr>
        <p:txBody>
          <a:bodyPr wrap="none" rtlCol="0">
            <a:spAutoFit/>
          </a:bodyPr>
          <a:lstStyle/>
          <a:p>
            <a:r>
              <a:rPr lang="en-GB" b="1" dirty="0">
                <a:latin typeface="Consolas" panose="020B0609020204030204" pitchFamily="49" charset="0"/>
              </a:rPr>
              <a:t>Dirac Comb</a:t>
            </a:r>
          </a:p>
        </p:txBody>
      </p:sp>
      <p:sp>
        <p:nvSpPr>
          <p:cNvPr id="12" name="TextBox 11">
            <a:extLst>
              <a:ext uri="{FF2B5EF4-FFF2-40B4-BE49-F238E27FC236}">
                <a16:creationId xmlns:a16="http://schemas.microsoft.com/office/drawing/2014/main" id="{A5D5BBE7-5FD0-4BD6-8540-4510E2CAB7A1}"/>
              </a:ext>
            </a:extLst>
          </p:cNvPr>
          <p:cNvSpPr txBox="1"/>
          <p:nvPr/>
        </p:nvSpPr>
        <p:spPr>
          <a:xfrm>
            <a:off x="7560577" y="6268876"/>
            <a:ext cx="1071127" cy="369332"/>
          </a:xfrm>
          <a:prstGeom prst="rect">
            <a:avLst/>
          </a:prstGeom>
          <a:noFill/>
        </p:spPr>
        <p:txBody>
          <a:bodyPr wrap="none" rtlCol="0">
            <a:spAutoFit/>
          </a:bodyPr>
          <a:lstStyle/>
          <a:p>
            <a:r>
              <a:rPr lang="en-GB" b="1" dirty="0">
                <a:latin typeface="Consolas" panose="020B0609020204030204" pitchFamily="49" charset="0"/>
              </a:rPr>
              <a:t>sinc(x)</a:t>
            </a:r>
          </a:p>
        </p:txBody>
      </p:sp>
      <p:pic>
        <p:nvPicPr>
          <p:cNvPr id="13" name="Picture 12">
            <a:extLst>
              <a:ext uri="{FF2B5EF4-FFF2-40B4-BE49-F238E27FC236}">
                <a16:creationId xmlns:a16="http://schemas.microsoft.com/office/drawing/2014/main" id="{8EB780A7-DF7C-4319-9BC9-F3FC9F81C7EE}"/>
              </a:ext>
            </a:extLst>
          </p:cNvPr>
          <p:cNvPicPr>
            <a:picLocks noChangeAspect="1"/>
          </p:cNvPicPr>
          <p:nvPr/>
        </p:nvPicPr>
        <p:blipFill>
          <a:blip r:embed="rId9"/>
          <a:stretch>
            <a:fillRect/>
          </a:stretch>
        </p:blipFill>
        <p:spPr>
          <a:xfrm>
            <a:off x="2381359" y="4522289"/>
            <a:ext cx="3028763" cy="1746587"/>
          </a:xfrm>
          <a:prstGeom prst="rect">
            <a:avLst/>
          </a:prstGeom>
        </p:spPr>
      </p:pic>
      <p:sp>
        <p:nvSpPr>
          <p:cNvPr id="14" name="TextBox 13">
            <a:extLst>
              <a:ext uri="{FF2B5EF4-FFF2-40B4-BE49-F238E27FC236}">
                <a16:creationId xmlns:a16="http://schemas.microsoft.com/office/drawing/2014/main" id="{5E9D088B-8011-4F73-A7A4-09D33FCCE054}"/>
              </a:ext>
            </a:extLst>
          </p:cNvPr>
          <p:cNvSpPr txBox="1"/>
          <p:nvPr/>
        </p:nvSpPr>
        <p:spPr>
          <a:xfrm>
            <a:off x="2043236" y="6268876"/>
            <a:ext cx="3730508" cy="369332"/>
          </a:xfrm>
          <a:prstGeom prst="rect">
            <a:avLst/>
          </a:prstGeom>
          <a:noFill/>
        </p:spPr>
        <p:txBody>
          <a:bodyPr wrap="none" rtlCol="0">
            <a:spAutoFit/>
          </a:bodyPr>
          <a:lstStyle/>
          <a:p>
            <a:r>
              <a:rPr lang="en-GB" b="1" dirty="0">
                <a:latin typeface="Consolas" panose="020B0609020204030204" pitchFamily="49" charset="0"/>
              </a:rPr>
              <a:t>Mexican Hat (Ricker Wavelet)</a:t>
            </a:r>
          </a:p>
        </p:txBody>
      </p:sp>
    </p:spTree>
    <p:extLst>
      <p:ext uri="{BB962C8B-B14F-4D97-AF65-F5344CB8AC3E}">
        <p14:creationId xmlns:p14="http://schemas.microsoft.com/office/powerpoint/2010/main" val="4133275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99DA-DA7B-4B8C-B64E-1ED289D34A46}"/>
              </a:ext>
            </a:extLst>
          </p:cNvPr>
          <p:cNvSpPr>
            <a:spLocks noGrp="1"/>
          </p:cNvSpPr>
          <p:nvPr>
            <p:ph type="title"/>
          </p:nvPr>
        </p:nvSpPr>
        <p:spPr/>
        <p:txBody>
          <a:bodyPr/>
          <a:lstStyle/>
          <a:p>
            <a:pPr algn="ctr"/>
            <a:r>
              <a:rPr lang="en-GB" b="1" dirty="0">
                <a:latin typeface="Consolas" panose="020B0609020204030204" pitchFamily="49" charset="0"/>
              </a:rPr>
              <a:t>Convolution Example</a:t>
            </a:r>
          </a:p>
        </p:txBody>
      </p:sp>
      <p:sp>
        <p:nvSpPr>
          <p:cNvPr id="3" name="Content Placeholder 2">
            <a:extLst>
              <a:ext uri="{FF2B5EF4-FFF2-40B4-BE49-F238E27FC236}">
                <a16:creationId xmlns:a16="http://schemas.microsoft.com/office/drawing/2014/main" id="{74A80647-9E9F-4E39-8154-EAB59A59483B}"/>
              </a:ext>
            </a:extLst>
          </p:cNvPr>
          <p:cNvSpPr>
            <a:spLocks noGrp="1"/>
          </p:cNvSpPr>
          <p:nvPr>
            <p:ph idx="1"/>
          </p:nvPr>
        </p:nvSpPr>
        <p:spPr>
          <a:xfrm>
            <a:off x="1143000" y="2057400"/>
            <a:ext cx="8127609" cy="4038600"/>
          </a:xfrm>
        </p:spPr>
        <p:txBody>
          <a:bodyPr>
            <a:normAutofit/>
          </a:bodyPr>
          <a:lstStyle/>
          <a:p>
            <a:r>
              <a:rPr lang="en-GB" sz="2000" dirty="0">
                <a:latin typeface="Consolas" panose="020B0609020204030204" pitchFamily="49" charset="0"/>
              </a:rPr>
              <a:t>Lets imagine the convolution of two boxcars…</a:t>
            </a:r>
          </a:p>
          <a:p>
            <a:endParaRPr lang="en-GB" sz="2000" dirty="0">
              <a:latin typeface="Consolas" panose="020B0609020204030204" pitchFamily="49" charset="0"/>
            </a:endParaRPr>
          </a:p>
          <a:p>
            <a:endParaRPr lang="en-GB" sz="2000" dirty="0">
              <a:latin typeface="Consolas" panose="020B0609020204030204" pitchFamily="49" charset="0"/>
            </a:endParaRPr>
          </a:p>
          <a:p>
            <a:endParaRPr lang="en-GB" sz="2000" dirty="0">
              <a:latin typeface="Consolas" panose="020B0609020204030204" pitchFamily="49" charset="0"/>
            </a:endParaRPr>
          </a:p>
          <a:p>
            <a:endParaRPr lang="en-GB" sz="2000" dirty="0">
              <a:latin typeface="Consolas" panose="020B0609020204030204" pitchFamily="49" charset="0"/>
            </a:endParaRPr>
          </a:p>
          <a:p>
            <a:r>
              <a:rPr lang="en-GB" sz="2000" dirty="0">
                <a:latin typeface="Consolas" panose="020B0609020204030204" pitchFamily="49" charset="0"/>
              </a:rPr>
              <a:t>Finally imagine a boxcar and an asymmetric function…</a:t>
            </a:r>
          </a:p>
        </p:txBody>
      </p:sp>
      <p:pic>
        <p:nvPicPr>
          <p:cNvPr id="5" name="Picture 4" descr="A picture containing antenna, object&#10;&#10;Description automatically generated">
            <a:extLst>
              <a:ext uri="{FF2B5EF4-FFF2-40B4-BE49-F238E27FC236}">
                <a16:creationId xmlns:a16="http://schemas.microsoft.com/office/drawing/2014/main" id="{4CECC5AA-CD16-4F76-A9AA-FEEDE0A4B3C9}"/>
              </a:ext>
            </a:extLst>
          </p:cNvPr>
          <p:cNvPicPr>
            <a:picLocks noChangeAspect="1"/>
          </p:cNvPicPr>
          <p:nvPr/>
        </p:nvPicPr>
        <p:blipFill rotWithShape="1">
          <a:blip r:embed="rId2">
            <a:extLst>
              <a:ext uri="{28A0092B-C50C-407E-A947-70E740481C1C}">
                <a14:useLocalDpi xmlns:a14="http://schemas.microsoft.com/office/drawing/2010/main" val="0"/>
              </a:ext>
            </a:extLst>
          </a:blip>
          <a:srcRect t="6663" r="6064" b="55200"/>
          <a:stretch/>
        </p:blipFill>
        <p:spPr>
          <a:xfrm>
            <a:off x="3158813" y="2580344"/>
            <a:ext cx="5843893" cy="1697311"/>
          </a:xfrm>
          <a:prstGeom prst="rect">
            <a:avLst/>
          </a:prstGeom>
        </p:spPr>
      </p:pic>
      <p:pic>
        <p:nvPicPr>
          <p:cNvPr id="7" name="Picture 6" descr="A picture containing antenna&#10;&#10;Description automatically generated">
            <a:extLst>
              <a:ext uri="{FF2B5EF4-FFF2-40B4-BE49-F238E27FC236}">
                <a16:creationId xmlns:a16="http://schemas.microsoft.com/office/drawing/2014/main" id="{847BD01A-4E10-4302-98A8-582070736767}"/>
              </a:ext>
            </a:extLst>
          </p:cNvPr>
          <p:cNvPicPr>
            <a:picLocks noChangeAspect="1"/>
          </p:cNvPicPr>
          <p:nvPr/>
        </p:nvPicPr>
        <p:blipFill rotWithShape="1">
          <a:blip r:embed="rId3">
            <a:extLst>
              <a:ext uri="{28A0092B-C50C-407E-A947-70E740481C1C}">
                <a14:useLocalDpi xmlns:a14="http://schemas.microsoft.com/office/drawing/2010/main" val="0"/>
              </a:ext>
            </a:extLst>
          </a:blip>
          <a:srcRect t="2509" r="10806" b="60687"/>
          <a:stretch/>
        </p:blipFill>
        <p:spPr>
          <a:xfrm>
            <a:off x="3252799" y="4738372"/>
            <a:ext cx="5749907" cy="1697312"/>
          </a:xfrm>
          <a:prstGeom prst="rect">
            <a:avLst/>
          </a:prstGeom>
        </p:spPr>
      </p:pic>
    </p:spTree>
    <p:extLst>
      <p:ext uri="{BB962C8B-B14F-4D97-AF65-F5344CB8AC3E}">
        <p14:creationId xmlns:p14="http://schemas.microsoft.com/office/powerpoint/2010/main" val="909899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345E-6336-4331-B18A-D0B9B48284BC}"/>
              </a:ext>
            </a:extLst>
          </p:cNvPr>
          <p:cNvSpPr>
            <a:spLocks noGrp="1"/>
          </p:cNvSpPr>
          <p:nvPr>
            <p:ph type="title"/>
          </p:nvPr>
        </p:nvSpPr>
        <p:spPr/>
        <p:txBody>
          <a:bodyPr/>
          <a:lstStyle/>
          <a:p>
            <a:pPr algn="ctr"/>
            <a:r>
              <a:rPr lang="en-GB" b="1" dirty="0">
                <a:latin typeface="Consolas" panose="020B0609020204030204" pitchFamily="49" charset="0"/>
              </a:rPr>
              <a:t>Gibb’s Phenomenon</a:t>
            </a:r>
          </a:p>
        </p:txBody>
      </p:sp>
      <p:pic>
        <p:nvPicPr>
          <p:cNvPr id="4" name="Picture 3">
            <a:extLst>
              <a:ext uri="{FF2B5EF4-FFF2-40B4-BE49-F238E27FC236}">
                <a16:creationId xmlns:a16="http://schemas.microsoft.com/office/drawing/2014/main" id="{6588B36E-6895-4051-84E0-20AF9FFD489E}"/>
              </a:ext>
            </a:extLst>
          </p:cNvPr>
          <p:cNvPicPr>
            <a:picLocks noChangeAspect="1"/>
          </p:cNvPicPr>
          <p:nvPr/>
        </p:nvPicPr>
        <p:blipFill rotWithShape="1">
          <a:blip r:embed="rId2"/>
          <a:srcRect l="62594"/>
          <a:stretch/>
        </p:blipFill>
        <p:spPr>
          <a:xfrm>
            <a:off x="5944150" y="3235261"/>
            <a:ext cx="2499570" cy="3341542"/>
          </a:xfrm>
          <a:prstGeom prst="rect">
            <a:avLst/>
          </a:prstGeom>
        </p:spPr>
      </p:pic>
      <p:sp>
        <p:nvSpPr>
          <p:cNvPr id="3" name="Content Placeholder 2">
            <a:extLst>
              <a:ext uri="{FF2B5EF4-FFF2-40B4-BE49-F238E27FC236}">
                <a16:creationId xmlns:a16="http://schemas.microsoft.com/office/drawing/2014/main" id="{F4143691-C843-4F8D-AC50-FEF074BA3286}"/>
              </a:ext>
            </a:extLst>
          </p:cNvPr>
          <p:cNvSpPr>
            <a:spLocks noGrp="1"/>
          </p:cNvSpPr>
          <p:nvPr>
            <p:ph idx="1"/>
          </p:nvPr>
        </p:nvSpPr>
        <p:spPr>
          <a:xfrm>
            <a:off x="7356738" y="1965960"/>
            <a:ext cx="3498979" cy="2029265"/>
          </a:xfrm>
        </p:spPr>
        <p:txBody>
          <a:bodyPr/>
          <a:lstStyle/>
          <a:p>
            <a:pPr marL="45720" indent="0" algn="just">
              <a:buNone/>
            </a:pPr>
            <a:r>
              <a:rPr lang="en-GB" sz="2000" dirty="0">
                <a:latin typeface="Consolas" panose="020B0609020204030204" pitchFamily="49" charset="0"/>
              </a:rPr>
              <a:t>Rectangular signals can only be approximated by adding infinite cosine and sine functions. Gibbs phenomenon occurs when a sharp change exists in the signal.</a:t>
            </a:r>
          </a:p>
        </p:txBody>
      </p:sp>
      <p:pic>
        <p:nvPicPr>
          <p:cNvPr id="7" name="Picture 6" descr="A close up of a piece of paper&#10;&#10;Description automatically generated">
            <a:extLst>
              <a:ext uri="{FF2B5EF4-FFF2-40B4-BE49-F238E27FC236}">
                <a16:creationId xmlns:a16="http://schemas.microsoft.com/office/drawing/2014/main" id="{ACC8752C-3D23-445F-A1ED-26E286056789}"/>
              </a:ext>
            </a:extLst>
          </p:cNvPr>
          <p:cNvPicPr>
            <a:picLocks noChangeAspect="1"/>
          </p:cNvPicPr>
          <p:nvPr/>
        </p:nvPicPr>
        <p:blipFill rotWithShape="1">
          <a:blip r:embed="rId3">
            <a:extLst>
              <a:ext uri="{28A0092B-C50C-407E-A947-70E740481C1C}">
                <a14:useLocalDpi xmlns:a14="http://schemas.microsoft.com/office/drawing/2010/main" val="0"/>
              </a:ext>
            </a:extLst>
          </a:blip>
          <a:srcRect l="53077" t="3817" r="8384" b="3938"/>
          <a:stretch/>
        </p:blipFill>
        <p:spPr>
          <a:xfrm>
            <a:off x="1902097" y="1965960"/>
            <a:ext cx="4042053" cy="4610843"/>
          </a:xfrm>
          <a:prstGeom prst="rect">
            <a:avLst/>
          </a:prstGeom>
        </p:spPr>
      </p:pic>
      <p:sp>
        <p:nvSpPr>
          <p:cNvPr id="8" name="TextBox 7">
            <a:extLst>
              <a:ext uri="{FF2B5EF4-FFF2-40B4-BE49-F238E27FC236}">
                <a16:creationId xmlns:a16="http://schemas.microsoft.com/office/drawing/2014/main" id="{0BE2FCF8-CE03-4996-BFEF-2BBA8AA1A918}"/>
              </a:ext>
            </a:extLst>
          </p:cNvPr>
          <p:cNvSpPr txBox="1"/>
          <p:nvPr/>
        </p:nvSpPr>
        <p:spPr>
          <a:xfrm>
            <a:off x="8356146" y="4487594"/>
            <a:ext cx="2785465" cy="923330"/>
          </a:xfrm>
          <a:prstGeom prst="rect">
            <a:avLst/>
          </a:prstGeom>
          <a:noFill/>
        </p:spPr>
        <p:txBody>
          <a:bodyPr wrap="square" rtlCol="0">
            <a:spAutoFit/>
          </a:bodyPr>
          <a:lstStyle/>
          <a:p>
            <a:pPr algn="just"/>
            <a:r>
              <a:rPr lang="en-GB" dirty="0">
                <a:latin typeface="Consolas" panose="020B0609020204030204" pitchFamily="49" charset="0"/>
              </a:rPr>
              <a:t>Gibb’s phenomenon is even more emphasized in filtering…</a:t>
            </a:r>
          </a:p>
        </p:txBody>
      </p:sp>
    </p:spTree>
    <p:extLst>
      <p:ext uri="{BB962C8B-B14F-4D97-AF65-F5344CB8AC3E}">
        <p14:creationId xmlns:p14="http://schemas.microsoft.com/office/powerpoint/2010/main" val="21148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FBDDE-6BE2-4EF3-9988-1290E21C24A8}"/>
              </a:ext>
            </a:extLst>
          </p:cNvPr>
          <p:cNvSpPr>
            <a:spLocks noGrp="1"/>
          </p:cNvSpPr>
          <p:nvPr>
            <p:ph type="title"/>
          </p:nvPr>
        </p:nvSpPr>
        <p:spPr/>
        <p:txBody>
          <a:bodyPr/>
          <a:lstStyle/>
          <a:p>
            <a:pPr algn="ctr"/>
            <a:r>
              <a:rPr lang="en-GB" b="1" dirty="0">
                <a:latin typeface="Consolas" panose="020B0609020204030204" pitchFamily="49" charset="0"/>
              </a:rPr>
              <a:t>Discrete Signals</a:t>
            </a:r>
          </a:p>
        </p:txBody>
      </p:sp>
      <p:sp>
        <p:nvSpPr>
          <p:cNvPr id="3" name="Content Placeholder 2">
            <a:extLst>
              <a:ext uri="{FF2B5EF4-FFF2-40B4-BE49-F238E27FC236}">
                <a16:creationId xmlns:a16="http://schemas.microsoft.com/office/drawing/2014/main" id="{FA40FDE6-C03D-4615-B6DF-AD3963CC9E06}"/>
              </a:ext>
            </a:extLst>
          </p:cNvPr>
          <p:cNvSpPr>
            <a:spLocks noGrp="1"/>
          </p:cNvSpPr>
          <p:nvPr>
            <p:ph idx="1"/>
          </p:nvPr>
        </p:nvSpPr>
        <p:spPr>
          <a:xfrm>
            <a:off x="1143000" y="2248385"/>
            <a:ext cx="4666957" cy="3631809"/>
          </a:xfrm>
        </p:spPr>
        <p:txBody>
          <a:bodyPr>
            <a:normAutofit/>
          </a:bodyPr>
          <a:lstStyle/>
          <a:p>
            <a:pPr marL="45720" indent="0" algn="just">
              <a:buNone/>
            </a:pPr>
            <a:r>
              <a:rPr lang="en-GB" sz="2000" dirty="0">
                <a:latin typeface="Consolas" panose="020B0609020204030204" pitchFamily="49" charset="0"/>
              </a:rPr>
              <a:t>So far, we were considering continuous (analytical) signals which were completely defined over a finite or infinite time domain.</a:t>
            </a:r>
          </a:p>
          <a:p>
            <a:pPr marL="45720" indent="0" algn="just">
              <a:buNone/>
            </a:pPr>
            <a:endParaRPr lang="en-GB" sz="2000" dirty="0">
              <a:latin typeface="Consolas" panose="020B0609020204030204" pitchFamily="49" charset="0"/>
            </a:endParaRPr>
          </a:p>
          <a:p>
            <a:pPr marL="45720" indent="0" algn="just">
              <a:buNone/>
            </a:pPr>
            <a:r>
              <a:rPr lang="en-GB" sz="2000" dirty="0">
                <a:latin typeface="Consolas" panose="020B0609020204030204" pitchFamily="49" charset="0"/>
              </a:rPr>
              <a:t>However, computers work with signals defined by discrete data points (also called as  </a:t>
            </a:r>
            <a:r>
              <a:rPr lang="en-GB" sz="2000" i="1" u="sng" dirty="0">
                <a:latin typeface="Consolas" panose="020B0609020204030204" pitchFamily="49" charset="0"/>
              </a:rPr>
              <a:t>sample points</a:t>
            </a:r>
            <a:r>
              <a:rPr lang="en-GB" sz="2000" dirty="0">
                <a:latin typeface="Consolas" panose="020B0609020204030204" pitchFamily="49" charset="0"/>
              </a:rPr>
              <a:t> taken from the continuous signal).</a:t>
            </a:r>
          </a:p>
        </p:txBody>
      </p:sp>
      <p:pic>
        <p:nvPicPr>
          <p:cNvPr id="4" name="Picture 3">
            <a:extLst>
              <a:ext uri="{FF2B5EF4-FFF2-40B4-BE49-F238E27FC236}">
                <a16:creationId xmlns:a16="http://schemas.microsoft.com/office/drawing/2014/main" id="{D8C9CE4C-1DCC-41D8-8E4B-C8A398C8CE46}"/>
              </a:ext>
            </a:extLst>
          </p:cNvPr>
          <p:cNvPicPr>
            <a:picLocks noChangeAspect="1"/>
          </p:cNvPicPr>
          <p:nvPr/>
        </p:nvPicPr>
        <p:blipFill rotWithShape="1">
          <a:blip r:embed="rId2"/>
          <a:srcRect l="10268" r="3203"/>
          <a:stretch/>
        </p:blipFill>
        <p:spPr>
          <a:xfrm>
            <a:off x="6096000" y="1880180"/>
            <a:ext cx="5098367" cy="4368220"/>
          </a:xfrm>
          <a:prstGeom prst="rect">
            <a:avLst/>
          </a:prstGeom>
        </p:spPr>
      </p:pic>
    </p:spTree>
    <p:extLst>
      <p:ext uri="{BB962C8B-B14F-4D97-AF65-F5344CB8AC3E}">
        <p14:creationId xmlns:p14="http://schemas.microsoft.com/office/powerpoint/2010/main" val="473442721"/>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Basis</Template>
  <TotalTime>801</TotalTime>
  <Words>798</Words>
  <Application>Microsoft Office PowerPoint</Application>
  <PresentationFormat>Widescreen</PresentationFormat>
  <Paragraphs>102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Cambria Math</vt:lpstr>
      <vt:lpstr>Consolas</vt:lpstr>
      <vt:lpstr>Corbel</vt:lpstr>
      <vt:lpstr>Wingdings</vt:lpstr>
      <vt:lpstr>Basis</vt:lpstr>
      <vt:lpstr>Engineering seismology &amp; Hazard analysis 2019    Tutorial 1  Signal processing </vt:lpstr>
      <vt:lpstr>What Signal? &amp; Why?</vt:lpstr>
      <vt:lpstr>Fourier Analysis</vt:lpstr>
      <vt:lpstr>Fourier Analysis</vt:lpstr>
      <vt:lpstr>Frequency Domain</vt:lpstr>
      <vt:lpstr>Useful Functions</vt:lpstr>
      <vt:lpstr>Convolution Example</vt:lpstr>
      <vt:lpstr>Gibb’s Phenomenon</vt:lpstr>
      <vt:lpstr>Discrete Signals</vt:lpstr>
      <vt:lpstr>Nyquist Theorem</vt:lpstr>
      <vt:lpstr>Padding</vt:lpstr>
      <vt:lpstr>Noise</vt:lpstr>
      <vt:lpstr>Moving Kernels</vt:lpstr>
      <vt:lpstr>Filtering</vt:lpstr>
      <vt:lpstr>Ringing Artefact</vt:lpstr>
      <vt:lpstr>Butterworth Filter</vt:lpstr>
      <vt:lpstr>Baseline Correction</vt:lpstr>
      <vt:lpstr>Van Nuys Building</vt:lpstr>
      <vt:lpstr>Van Nuys Building</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seismology &amp; Hazard analysis 2019     Signal processing </dc:title>
  <dc:creator>Deniz AKAN</dc:creator>
  <cp:lastModifiedBy>Deniz AKAN</cp:lastModifiedBy>
  <cp:revision>116</cp:revision>
  <dcterms:created xsi:type="dcterms:W3CDTF">2019-04-16T18:44:41Z</dcterms:created>
  <dcterms:modified xsi:type="dcterms:W3CDTF">2019-04-17T08:06:06Z</dcterms:modified>
</cp:coreProperties>
</file>