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88" r:id="rId4"/>
    <p:sldId id="289" r:id="rId5"/>
    <p:sldId id="279" r:id="rId6"/>
    <p:sldId id="287" r:id="rId7"/>
    <p:sldId id="293" r:id="rId8"/>
    <p:sldId id="290" r:id="rId9"/>
    <p:sldId id="291" r:id="rId10"/>
    <p:sldId id="294" r:id="rId11"/>
    <p:sldId id="292" r:id="rId12"/>
    <p:sldId id="282" r:id="rId13"/>
    <p:sldId id="283" r:id="rId14"/>
    <p:sldId id="27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 Paga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9D6"/>
    <a:srgbClr val="C6BB3C"/>
    <a:srgbClr val="5E4CBF"/>
    <a:srgbClr val="C44B9B"/>
    <a:srgbClr val="E44D3C"/>
    <a:srgbClr val="3A976C"/>
    <a:srgbClr val="554741"/>
    <a:srgbClr val="EB7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87" autoAdjust="0"/>
  </p:normalViewPr>
  <p:slideViewPr>
    <p:cSldViewPr snapToGrid="0" snapToObjects="1">
      <p:cViewPr varScale="1">
        <p:scale>
          <a:sx n="95" d="100"/>
          <a:sy n="95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3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9388"/>
            <a:ext cx="91440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5800" y="2873471"/>
            <a:ext cx="7666038" cy="0"/>
          </a:xfrm>
          <a:prstGeom prst="line">
            <a:avLst/>
          </a:prstGeom>
          <a:ln w="28575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616" y="419347"/>
            <a:ext cx="7874900" cy="209583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85800" y="3111603"/>
            <a:ext cx="7874900" cy="2482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  <a:cs typeface="TitilliumText22L Light"/>
              </a:defRPr>
            </a:lvl2pPr>
            <a:lvl3pPr>
              <a:defRPr>
                <a:latin typeface="+mn-lt"/>
                <a:cs typeface="TitilliumText22L Light"/>
              </a:defRPr>
            </a:lvl3pPr>
            <a:lvl4pPr>
              <a:defRPr>
                <a:latin typeface="+mn-lt"/>
                <a:cs typeface="TitilliumText22L Light"/>
              </a:defRPr>
            </a:lvl4pPr>
            <a:lvl5pPr>
              <a:defRPr>
                <a:latin typeface="+mn-lt"/>
                <a:cs typeface="TitilliumText22L Light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0747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3563" y="1049206"/>
            <a:ext cx="7967662" cy="0"/>
          </a:xfrm>
          <a:prstGeom prst="line">
            <a:avLst/>
          </a:prstGeom>
          <a:ln w="12700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800" b="0">
                <a:latin typeface="+mj-lt"/>
                <a:cs typeface="TitilliumText22L Light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89" y="1167941"/>
            <a:ext cx="8261144" cy="4720994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7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EM-PT-2014-0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63563" y="1049206"/>
            <a:ext cx="7967662" cy="0"/>
          </a:xfrm>
          <a:prstGeom prst="line">
            <a:avLst/>
          </a:prstGeom>
          <a:ln w="12700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65" y="1167941"/>
            <a:ext cx="4038600" cy="5032446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706" y="1167941"/>
            <a:ext cx="4038600" cy="503244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8000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400">
                <a:latin typeface="+mn-lt"/>
                <a:cs typeface="TitilliumText22L Light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1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30033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1955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419100"/>
            <a:ext cx="787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844800"/>
            <a:ext cx="7874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GB" sz="4400" b="1" kern="1200" dirty="0">
          <a:solidFill>
            <a:srgbClr val="554741"/>
          </a:solidFill>
          <a:latin typeface="+mj-lt"/>
          <a:ea typeface="ＭＳ Ｐゴシック" charset="0"/>
          <a:cs typeface="TitilliumText22L X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20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GB" sz="20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16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GB" sz="16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en-US" sz="1000" kern="1200">
          <a:solidFill>
            <a:srgbClr val="EB737D"/>
          </a:solidFill>
          <a:latin typeface="TitilliumText22L Light"/>
          <a:ea typeface="ＭＳ Ｐゴシック" charset="0"/>
          <a:cs typeface="TitilliumText22L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globalquakemodel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8" y="517693"/>
            <a:ext cx="8891679" cy="1962542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latin typeface="Calibri"/>
                <a:cs typeface="Calibri"/>
              </a:rPr>
              <a:t>A Probabilistic Seismic</a:t>
            </a:r>
            <a:br>
              <a:rPr lang="en-US" sz="3500" dirty="0" smtClean="0">
                <a:latin typeface="Calibri"/>
                <a:cs typeface="Calibri"/>
              </a:rPr>
            </a:br>
            <a:r>
              <a:rPr lang="en-US" sz="3500" dirty="0" smtClean="0">
                <a:latin typeface="Calibri"/>
                <a:cs typeface="Calibri"/>
              </a:rPr>
              <a:t>Hazard Model for Sub-Saharan Africa</a:t>
            </a:r>
            <a:endParaRPr lang="en-US" sz="35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72" y="3033059"/>
            <a:ext cx="7754470" cy="261750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cs typeface="Calibri"/>
              </a:rPr>
              <a:t>Valerio Poggi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</a:t>
            </a:r>
            <a:r>
              <a:rPr lang="en-US" dirty="0" smtClean="0">
                <a:cs typeface="Calibri"/>
              </a:rPr>
              <a:t>Graeme </a:t>
            </a:r>
            <a:r>
              <a:rPr lang="en-US" dirty="0">
                <a:cs typeface="Calibri"/>
              </a:rPr>
              <a:t>Weatherill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Julio Garcia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</a:t>
            </a:r>
            <a:r>
              <a:rPr lang="en-US" dirty="0" smtClean="0">
                <a:cs typeface="Calibri"/>
              </a:rPr>
              <a:t>Marco </a:t>
            </a:r>
            <a:r>
              <a:rPr lang="en-US" dirty="0">
                <a:cs typeface="Calibri"/>
              </a:rPr>
              <a:t>Pagani</a:t>
            </a:r>
            <a:r>
              <a:rPr lang="en-US" baseline="30000" dirty="0">
                <a:cs typeface="Calibri"/>
              </a:rPr>
              <a:t>1</a:t>
            </a:r>
          </a:p>
          <a:p>
            <a:pPr algn="just"/>
            <a:r>
              <a:rPr lang="en-US" dirty="0" smtClean="0">
                <a:cs typeface="Calibri"/>
              </a:rPr>
              <a:t>R</a:t>
            </a:r>
            <a:r>
              <a:rPr lang="en-US" dirty="0">
                <a:cs typeface="Calibri"/>
              </a:rPr>
              <a:t>. </a:t>
            </a:r>
            <a:r>
              <a:rPr lang="en-US" dirty="0" smtClean="0">
                <a:cs typeface="Calibri"/>
              </a:rPr>
              <a:t>Durrheim</a:t>
            </a:r>
            <a:r>
              <a:rPr lang="en-US" baseline="30000" dirty="0" smtClean="0">
                <a:cs typeface="Calibri"/>
              </a:rPr>
              <a:t>2</a:t>
            </a:r>
            <a:r>
              <a:rPr lang="en-US" dirty="0" smtClean="0">
                <a:cs typeface="Calibri"/>
              </a:rPr>
              <a:t>, </a:t>
            </a:r>
            <a:r>
              <a:rPr lang="en-US" dirty="0">
                <a:cs typeface="Calibri"/>
              </a:rPr>
              <a:t>G. </a:t>
            </a:r>
            <a:r>
              <a:rPr lang="en-US" dirty="0" err="1">
                <a:cs typeface="Calibri"/>
              </a:rPr>
              <a:t>Mavonga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Tuluka</a:t>
            </a:r>
            <a:r>
              <a:rPr lang="en-US" baseline="30000" dirty="0" smtClean="0">
                <a:cs typeface="Calibri"/>
              </a:rPr>
              <a:t>3</a:t>
            </a:r>
            <a:r>
              <a:rPr lang="en-US" dirty="0">
                <a:cs typeface="Calibri"/>
              </a:rPr>
              <a:t>, </a:t>
            </a:r>
            <a:r>
              <a:rPr lang="en-US" dirty="0" smtClean="0">
                <a:cs typeface="Calibri"/>
              </a:rPr>
              <a:t>A. Nyblade</a:t>
            </a:r>
            <a:r>
              <a:rPr lang="en-US" baseline="30000" dirty="0" smtClean="0">
                <a:cs typeface="Calibri"/>
              </a:rPr>
              <a:t>4</a:t>
            </a:r>
            <a:endParaRPr lang="en-US" i="1" dirty="0" smtClean="0">
              <a:latin typeface="Calibri"/>
              <a:cs typeface="Calibri"/>
            </a:endParaRPr>
          </a:p>
          <a:p>
            <a:endParaRPr lang="en-US" sz="1400" i="1" dirty="0" smtClean="0">
              <a:latin typeface="Calibri"/>
              <a:cs typeface="Calibri"/>
            </a:endParaRPr>
          </a:p>
          <a:p>
            <a:r>
              <a:rPr lang="en-US" sz="1400" i="1" dirty="0" smtClean="0">
                <a:latin typeface="+mj-lt"/>
                <a:cs typeface="Calibri"/>
              </a:rPr>
              <a:t>1 - Global Earthquake Model (GEM), Pavia Italy</a:t>
            </a:r>
          </a:p>
          <a:p>
            <a:r>
              <a:rPr lang="en-US" sz="1400" i="1" dirty="0" smtClean="0">
                <a:latin typeface="+mj-lt"/>
                <a:cs typeface="Calibri"/>
              </a:rPr>
              <a:t>2 - University </a:t>
            </a:r>
            <a:r>
              <a:rPr lang="en-US" sz="1400" i="1" dirty="0">
                <a:latin typeface="+mj-lt"/>
                <a:cs typeface="Calibri"/>
              </a:rPr>
              <a:t>of the Witwatersrand, Johannesburg, South </a:t>
            </a:r>
            <a:r>
              <a:rPr lang="en-US" sz="1400" i="1" dirty="0" smtClean="0">
                <a:latin typeface="+mj-lt"/>
                <a:cs typeface="Calibri"/>
              </a:rPr>
              <a:t>Africa</a:t>
            </a:r>
          </a:p>
          <a:p>
            <a:r>
              <a:rPr lang="en-US" sz="1400" i="1" dirty="0">
                <a:latin typeface="+mj-lt"/>
                <a:cs typeface="Calibri"/>
              </a:rPr>
              <a:t>3 - </a:t>
            </a:r>
            <a:r>
              <a:rPr lang="en-US" sz="1400" i="1" dirty="0" err="1">
                <a:latin typeface="+mj-lt"/>
                <a:cs typeface="Calibri"/>
              </a:rPr>
              <a:t>Goma</a:t>
            </a:r>
            <a:r>
              <a:rPr lang="en-US" sz="1400" i="1" dirty="0">
                <a:latin typeface="+mj-lt"/>
                <a:cs typeface="Calibri"/>
              </a:rPr>
              <a:t> Volcanic Observatory, DR </a:t>
            </a:r>
            <a:r>
              <a:rPr lang="en-US" sz="1400" i="1" dirty="0" smtClean="0">
                <a:latin typeface="+mj-lt"/>
                <a:cs typeface="Calibri"/>
              </a:rPr>
              <a:t>Congo</a:t>
            </a:r>
          </a:p>
          <a:p>
            <a:r>
              <a:rPr lang="en-US" sz="1400" dirty="0" smtClean="0">
                <a:latin typeface="+mj-lt"/>
                <a:cs typeface="Calibri"/>
              </a:rPr>
              <a:t>4 - Penn </a:t>
            </a:r>
            <a:r>
              <a:rPr lang="en-US" sz="1400" dirty="0">
                <a:latin typeface="+mj-lt"/>
                <a:cs typeface="Calibri"/>
              </a:rPr>
              <a:t>State University, USA</a:t>
            </a:r>
            <a:endParaRPr lang="en-US" sz="1400" dirty="0" smtClean="0">
              <a:latin typeface="+mj-lt"/>
              <a:cs typeface="Calibri"/>
            </a:endParaRPr>
          </a:p>
          <a:p>
            <a:pPr algn="ctr"/>
            <a:endParaRPr lang="en-US" dirty="0" smtClean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June 30, 2016, Addis Ababa - Ethiopia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76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62288" y="286565"/>
            <a:ext cx="8261145" cy="82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kern="1200">
                <a:solidFill>
                  <a:srgbClr val="554741"/>
                </a:solidFill>
                <a:latin typeface="+mj-lt"/>
                <a:ea typeface="ＭＳ Ｐゴシック" charset="0"/>
                <a:cs typeface="TitilliumText22L Ligh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cs typeface="Calibri"/>
              </a:rPr>
              <a:t>SSA Hazard Model – Strain Rate Model</a:t>
            </a:r>
            <a:endParaRPr lang="en-US" dirty="0"/>
          </a:p>
        </p:txBody>
      </p:sp>
      <p:pic>
        <p:nvPicPr>
          <p:cNvPr id="6" name="Picture 5" descr="g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3" y="1295483"/>
            <a:ext cx="3047863" cy="4679186"/>
          </a:xfrm>
          <a:prstGeom prst="rect">
            <a:avLst/>
          </a:prstGeom>
        </p:spPr>
      </p:pic>
      <p:pic>
        <p:nvPicPr>
          <p:cNvPr id="7" name="Picture 6" descr="str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89" y="2383519"/>
            <a:ext cx="3507134" cy="3826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3998" y="1331131"/>
            <a:ext cx="4635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 geodetic strain-rate model from observed GPS displacement have been elaborated with a collaboration between African and US scientists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9715" y="5820780"/>
            <a:ext cx="1458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Stamp et al.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799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zard_map-mean-0.1-SA(0.2)_102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54" y="2077876"/>
            <a:ext cx="3358527" cy="3160253"/>
          </a:xfrm>
          <a:prstGeom prst="rect">
            <a:avLst/>
          </a:prstGeom>
        </p:spPr>
      </p:pic>
      <p:pic>
        <p:nvPicPr>
          <p:cNvPr id="3" name="Picture 2" descr="Bujumbura_HC_Perio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57" y="3697065"/>
            <a:ext cx="2514600" cy="2514600"/>
          </a:xfrm>
          <a:prstGeom prst="rect">
            <a:avLst/>
          </a:prstGeom>
        </p:spPr>
      </p:pic>
      <p:pic>
        <p:nvPicPr>
          <p:cNvPr id="4" name="Picture 3" descr="Nairobi_HC_Perio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57" y="1182465"/>
            <a:ext cx="2514600" cy="2514600"/>
          </a:xfrm>
          <a:prstGeom prst="rect">
            <a:avLst/>
          </a:prstGeom>
        </p:spPr>
      </p:pic>
      <p:pic>
        <p:nvPicPr>
          <p:cNvPr id="5" name="Picture 4" descr="Kampala_HC_Perio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" y="3640757"/>
            <a:ext cx="2514600" cy="2514600"/>
          </a:xfrm>
          <a:prstGeom prst="rect">
            <a:avLst/>
          </a:prstGeom>
        </p:spPr>
      </p:pic>
      <p:pic>
        <p:nvPicPr>
          <p:cNvPr id="6" name="Picture 5" descr="AddisAbaba_HC_Perio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" y="1182465"/>
            <a:ext cx="2514600" cy="2514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Hazard Curves @ African Capitals</a:t>
            </a:r>
            <a:endParaRPr lang="en-US" dirty="0"/>
          </a:p>
        </p:txBody>
      </p:sp>
      <p:cxnSp>
        <p:nvCxnSpPr>
          <p:cNvPr id="8" name="Straight Arrow Connector 7"/>
          <p:cNvCxnSpPr>
            <a:stCxn id="10" idx="3"/>
          </p:cNvCxnSpPr>
          <p:nvPr/>
        </p:nvCxnSpPr>
        <p:spPr>
          <a:xfrm>
            <a:off x="3010034" y="1339986"/>
            <a:ext cx="1552302" cy="1402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1"/>
          </p:cNvCxnSpPr>
          <p:nvPr/>
        </p:nvCxnSpPr>
        <p:spPr>
          <a:xfrm flipH="1">
            <a:off x="4436395" y="1333159"/>
            <a:ext cx="1748959" cy="178000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97010" y="1144739"/>
            <a:ext cx="913024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Ethiopia</a:t>
            </a:r>
            <a:endParaRPr lang="en-US" sz="1600" i="1" dirty="0"/>
          </a:p>
        </p:txBody>
      </p:sp>
      <p:sp>
        <p:nvSpPr>
          <p:cNvPr id="11" name="Rectangle 10"/>
          <p:cNvSpPr/>
          <p:nvPr/>
        </p:nvSpPr>
        <p:spPr>
          <a:xfrm>
            <a:off x="6185354" y="1137912"/>
            <a:ext cx="851285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Kenya</a:t>
            </a:r>
            <a:endParaRPr lang="en-US" sz="1600" i="1" dirty="0"/>
          </a:p>
        </p:txBody>
      </p:sp>
      <p:sp>
        <p:nvSpPr>
          <p:cNvPr id="12" name="Rectangle 11"/>
          <p:cNvSpPr/>
          <p:nvPr/>
        </p:nvSpPr>
        <p:spPr>
          <a:xfrm>
            <a:off x="2097010" y="3732339"/>
            <a:ext cx="851285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Uganda</a:t>
            </a:r>
            <a:endParaRPr lang="en-US" sz="1600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48295" y="3113165"/>
            <a:ext cx="1285242" cy="82018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4162983" y="3407256"/>
            <a:ext cx="2022371" cy="52033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85354" y="3732339"/>
            <a:ext cx="851285" cy="3904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Burundi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69805" y="5377168"/>
            <a:ext cx="236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F81BD"/>
                </a:solidFill>
              </a:rPr>
              <a:t>10% POE in 50 years</a:t>
            </a:r>
            <a:endParaRPr lang="en-US" sz="2000" dirty="0">
              <a:solidFill>
                <a:srgbClr val="4F81BD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4985" y="1973525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79479" y="1982106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79479" y="4485575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4985" y="4416930"/>
            <a:ext cx="1965022" cy="85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97616" y="4565968"/>
            <a:ext cx="77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1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r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12" y="4345832"/>
            <a:ext cx="2590449" cy="172156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37683" y="1282987"/>
            <a:ext cx="7600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SSA Hazard model is presently just in a pilot version, </a:t>
            </a:r>
            <a:r>
              <a:rPr lang="en-US" sz="2000" dirty="0"/>
              <a:t>that will be eventually improved and expanded within future </a:t>
            </a:r>
            <a:r>
              <a:rPr lang="en-US" sz="2000" dirty="0" smtClean="0"/>
              <a:t>collaborations with </a:t>
            </a:r>
            <a:r>
              <a:rPr lang="en-US" sz="2000" u="sng" dirty="0" smtClean="0"/>
              <a:t>African </a:t>
            </a:r>
            <a:r>
              <a:rPr lang="en-US" sz="2000" u="sng" dirty="0" smtClean="0"/>
              <a:t>scientific community</a:t>
            </a:r>
          </a:p>
          <a:p>
            <a:endParaRPr lang="en-US" sz="2000" dirty="0"/>
          </a:p>
          <a:p>
            <a:r>
              <a:rPr lang="en-US" sz="2000" dirty="0" smtClean="0"/>
              <a:t>Many components are still missing, such as:</a:t>
            </a:r>
            <a:endParaRPr lang="en-US" sz="2000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Active faults </a:t>
            </a:r>
            <a:r>
              <a:rPr lang="en-US" sz="2000" dirty="0" smtClean="0"/>
              <a:t>information and </a:t>
            </a:r>
            <a:r>
              <a:rPr lang="en-US" sz="2000" dirty="0" err="1" smtClean="0"/>
              <a:t>paleoseismicity</a:t>
            </a:r>
            <a:endParaRPr lang="en-US" sz="2000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Integration of local hazard studies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Strong motion recordings from local networks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Site-specific studies and microzonation</a:t>
            </a:r>
          </a:p>
          <a:p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6526075" y="3574940"/>
            <a:ext cx="2210322" cy="1186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Need for a collaborative effort</a:t>
            </a:r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Missing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6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074" y="1397675"/>
            <a:ext cx="74328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Outlook:</a:t>
            </a: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/>
              <a:t>Review/</a:t>
            </a:r>
            <a:r>
              <a:rPr lang="en-US" dirty="0" smtClean="0"/>
              <a:t>integration of </a:t>
            </a:r>
            <a:r>
              <a:rPr lang="en-US" dirty="0"/>
              <a:t>the open </a:t>
            </a:r>
            <a:r>
              <a:rPr lang="en-US" dirty="0" smtClean="0"/>
              <a:t>SSA model </a:t>
            </a:r>
            <a:r>
              <a:rPr lang="en-US" dirty="0"/>
              <a:t>by African </a:t>
            </a:r>
            <a:r>
              <a:rPr lang="en-US" dirty="0" smtClean="0"/>
              <a:t>community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Integration of the model with new national models currently under development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Creation </a:t>
            </a:r>
            <a:r>
              <a:rPr lang="en-US" dirty="0"/>
              <a:t>of a core group of experts on African </a:t>
            </a:r>
            <a:r>
              <a:rPr lang="en-US" dirty="0" smtClean="0"/>
              <a:t>hazard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Extend model to a continental scale</a:t>
            </a: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/>
              <a:t>Extend model to a national scale and integrate with local </a:t>
            </a:r>
            <a:r>
              <a:rPr lang="en-US" dirty="0" smtClean="0"/>
              <a:t>building codes</a:t>
            </a:r>
          </a:p>
          <a:p>
            <a:endParaRPr lang="en-US" dirty="0"/>
          </a:p>
          <a:p>
            <a:r>
              <a:rPr lang="en-US" dirty="0"/>
              <a:t>What GEM is </a:t>
            </a:r>
            <a:r>
              <a:rPr lang="en-US" dirty="0" smtClean="0"/>
              <a:t>presently offering to make that happen:</a:t>
            </a: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/>
              <a:t>High-level scientific expertise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Tested and openly available tools for earthquake hazard mitigation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Community-based development and networking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Support for initiatives at local and national scale</a:t>
            </a:r>
          </a:p>
          <a:p>
            <a:pPr marL="285750" indent="-285750">
              <a:buFont typeface="Courier New"/>
              <a:buChar char="o"/>
            </a:pPr>
            <a:r>
              <a:rPr lang="en-US" dirty="0"/>
              <a:t>Training and capacity development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6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799" y="5134726"/>
            <a:ext cx="1910160" cy="664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8871" y="5014265"/>
            <a:ext cx="4250928" cy="90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</a:rPr>
              <a:t>Except where otherwise noted, this work is licensed </a:t>
            </a:r>
            <a:r>
              <a:rPr lang="en-GB" sz="1200" dirty="0" smtClean="0">
                <a:solidFill>
                  <a:srgbClr val="554741"/>
                </a:solidFill>
                <a:latin typeface="Avenir Book"/>
                <a:cs typeface="Avenir Book"/>
              </a:rPr>
              <a:t>under </a:t>
            </a:r>
            <a:r>
              <a:rPr lang="en-GB" sz="1200" dirty="0" smtClean="0">
                <a:solidFill>
                  <a:srgbClr val="554741"/>
                </a:solidFill>
                <a:latin typeface="Avenir Book"/>
                <a:cs typeface="Avenir Book"/>
                <a:hlinkClick r:id="rId3"/>
              </a:rPr>
              <a:t>https</a:t>
            </a: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  <a:hlinkClick r:id="rId3"/>
              </a:rPr>
              <a:t>://creativecommons.org/licenses/by-nc-nd/3.0/</a:t>
            </a: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</a:rPr>
              <a:t> </a:t>
            </a:r>
            <a:endParaRPr lang="en-GB" sz="1200" dirty="0" smtClean="0">
              <a:solidFill>
                <a:srgbClr val="554741"/>
              </a:solidFill>
              <a:latin typeface="Avenir Book"/>
              <a:cs typeface="Avenir Book"/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GB" sz="1200" dirty="0">
                <a:solidFill>
                  <a:srgbClr val="554741"/>
                </a:solidFill>
                <a:latin typeface="Avenir Book"/>
                <a:cs typeface="Avenir Book"/>
              </a:rPr>
              <a:t>Please attribute to the GEM Foundation with a link to 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GB" sz="1200" dirty="0" smtClean="0">
                <a:solidFill>
                  <a:srgbClr val="554741"/>
                </a:solidFill>
                <a:latin typeface="Avenir Book"/>
                <a:cs typeface="Avenir Book"/>
                <a:hlinkClick r:id="rId4"/>
              </a:rPr>
              <a:t>www.globalquakemodel.org</a:t>
            </a:r>
            <a:endParaRPr lang="en-GB" sz="1200" dirty="0">
              <a:solidFill>
                <a:srgbClr val="554741"/>
              </a:solidFill>
              <a:latin typeface="Avenir Book"/>
              <a:cs typeface="Avenir Book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391648" y="2598845"/>
            <a:ext cx="2732151" cy="792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GB" sz="4400" b="1" kern="1200" dirty="0">
                <a:solidFill>
                  <a:srgbClr val="554741"/>
                </a:solidFill>
                <a:latin typeface="+mj-lt"/>
                <a:ea typeface="ＭＳ Ｐゴシック" charset="0"/>
                <a:cs typeface="TitilliumText22L X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54741"/>
                </a:solidFill>
                <a:latin typeface="TitilliumText22L XBold" charset="0"/>
                <a:ea typeface="ＭＳ Ｐゴシック" charset="0"/>
              </a:defRPr>
            </a:lvl9pPr>
          </a:lstStyle>
          <a:p>
            <a:pPr algn="ctr"/>
            <a:r>
              <a:rPr lang="en-US" sz="3900" b="0" dirty="0" smtClean="0"/>
              <a:t>Thank you!</a:t>
            </a:r>
            <a:endParaRPr lang="en-US" sz="3900" b="0" dirty="0"/>
          </a:p>
        </p:txBody>
      </p:sp>
    </p:spTree>
    <p:extLst>
      <p:ext uri="{BB962C8B-B14F-4D97-AF65-F5344CB8AC3E}">
        <p14:creationId xmlns:p14="http://schemas.microsoft.com/office/powerpoint/2010/main" val="354571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428" y="3142203"/>
            <a:ext cx="3550605" cy="30791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Introduction to GEM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6603" y="2959038"/>
            <a:ext cx="4618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/>
              <a:buChar char="o"/>
            </a:pPr>
            <a:r>
              <a:rPr lang="en-GB" sz="2000" dirty="0"/>
              <a:t>the construction of a global mosaic of open hazard </a:t>
            </a:r>
            <a:r>
              <a:rPr lang="en-GB" sz="2000" dirty="0" smtClean="0"/>
              <a:t>models</a:t>
            </a:r>
          </a:p>
          <a:p>
            <a:pPr algn="just"/>
            <a:endParaRPr lang="en-GB" sz="2000" dirty="0"/>
          </a:p>
          <a:p>
            <a:pPr marL="342900" indent="-342900" algn="just">
              <a:buFont typeface="Courier New"/>
              <a:buChar char="o"/>
            </a:pPr>
            <a:r>
              <a:rPr lang="en-GB" sz="2000" dirty="0"/>
              <a:t>to provide the community with </a:t>
            </a:r>
            <a:r>
              <a:rPr lang="en-GB" sz="2000" dirty="0" smtClean="0"/>
              <a:t>tools, datasets and knowledge </a:t>
            </a:r>
            <a:r>
              <a:rPr lang="en-GB" sz="2000" dirty="0"/>
              <a:t>to achieve this </a:t>
            </a:r>
            <a:r>
              <a:rPr lang="en-GB" sz="2000" dirty="0" smtClean="0"/>
              <a:t>goal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666603" y="1281046"/>
            <a:ext cx="7835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GEM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b="1" dirty="0" smtClean="0">
                <a:solidFill>
                  <a:srgbClr val="000000"/>
                </a:solidFill>
              </a:rPr>
              <a:t>Global </a:t>
            </a:r>
            <a:r>
              <a:rPr lang="en-US" sz="2000" b="1" dirty="0">
                <a:solidFill>
                  <a:srgbClr val="000000"/>
                </a:solidFill>
              </a:rPr>
              <a:t>Earthquake </a:t>
            </a:r>
            <a:r>
              <a:rPr lang="en-US" sz="2000" b="1" dirty="0" smtClean="0">
                <a:solidFill>
                  <a:srgbClr val="000000"/>
                </a:solidFill>
              </a:rPr>
              <a:t>Model</a:t>
            </a:r>
            <a:r>
              <a:rPr lang="en-US" sz="2000" dirty="0" smtClean="0">
                <a:solidFill>
                  <a:srgbClr val="000000"/>
                </a:solidFill>
              </a:rPr>
              <a:t>) is a no-profit organization funded by public and private partners aimed </a:t>
            </a:r>
            <a:r>
              <a:rPr lang="en-GB" sz="2000" dirty="0" smtClean="0">
                <a:solidFill>
                  <a:srgbClr val="000000"/>
                </a:solidFill>
              </a:rPr>
              <a:t>to </a:t>
            </a:r>
            <a:r>
              <a:rPr lang="en-GB" sz="2000" dirty="0">
                <a:solidFill>
                  <a:srgbClr val="000000"/>
                </a:solidFill>
              </a:rPr>
              <a:t>stimulate the awareness on seismic </a:t>
            </a:r>
            <a:r>
              <a:rPr lang="en-GB" sz="2000" dirty="0" smtClean="0">
                <a:solidFill>
                  <a:srgbClr val="000000"/>
                </a:solidFill>
              </a:rPr>
              <a:t>hazard and risk worldwide</a:t>
            </a:r>
          </a:p>
          <a:p>
            <a:endParaRPr lang="en-GB" sz="2000" dirty="0">
              <a:solidFill>
                <a:srgbClr val="554741"/>
              </a:solidFill>
            </a:endParaRPr>
          </a:p>
          <a:p>
            <a:r>
              <a:rPr lang="en-GB" sz="2000" dirty="0"/>
              <a:t>The overall goal of the </a:t>
            </a:r>
            <a:r>
              <a:rPr lang="en-GB" sz="2000" b="1" dirty="0">
                <a:solidFill>
                  <a:srgbClr val="3366FF"/>
                </a:solidFill>
              </a:rPr>
              <a:t>hazard component</a:t>
            </a:r>
            <a:r>
              <a:rPr lang="en-GB" sz="2000" dirty="0">
                <a:solidFill>
                  <a:srgbClr val="3366FF"/>
                </a:solidFill>
              </a:rPr>
              <a:t> </a:t>
            </a:r>
            <a:r>
              <a:rPr lang="en-GB" sz="2000" dirty="0"/>
              <a:t>of </a:t>
            </a:r>
            <a:r>
              <a:rPr lang="en-GB" sz="2000" dirty="0" smtClean="0"/>
              <a:t>the GEM </a:t>
            </a:r>
            <a:r>
              <a:rPr lang="en-GB" sz="2000" dirty="0"/>
              <a:t>community is</a:t>
            </a:r>
            <a:r>
              <a:rPr lang="en-GB" sz="2000" dirty="0" smtClean="0"/>
              <a:t>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6945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cLLg5eX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4" y="4624861"/>
            <a:ext cx="1587462" cy="126996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GEM’s Philosophy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2211" y="1390713"/>
            <a:ext cx="4685013" cy="11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smtClean="0"/>
              <a:t>All GEM products (models, software, databases, training material) are meant to be:</a:t>
            </a:r>
          </a:p>
        </p:txBody>
      </p:sp>
      <p:pic>
        <p:nvPicPr>
          <p:cNvPr id="6" name="Picture 5" descr="SIG-SN-Graphic-Bob-Aker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36" y="1239856"/>
            <a:ext cx="2627066" cy="1870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2211" y="2915370"/>
            <a:ext cx="7722794" cy="115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AutoNum type="arabicParenR"/>
            </a:pPr>
            <a:r>
              <a:rPr lang="en-US" sz="2000" b="1" dirty="0" smtClean="0">
                <a:solidFill>
                  <a:srgbClr val="4F81BD"/>
                </a:solidFill>
              </a:rPr>
              <a:t>Collaborative</a:t>
            </a:r>
            <a:endParaRPr lang="en-US" sz="2000" b="1" dirty="0">
              <a:solidFill>
                <a:srgbClr val="4F81BD"/>
              </a:solidFill>
            </a:endParaRPr>
          </a:p>
          <a:p>
            <a:pPr>
              <a:lnSpc>
                <a:spcPts val="2800"/>
              </a:lnSpc>
            </a:pPr>
            <a:r>
              <a:rPr lang="en-US" sz="2000" dirty="0"/>
              <a:t>W</a:t>
            </a:r>
            <a:r>
              <a:rPr lang="en-US" sz="2000" dirty="0" smtClean="0"/>
              <a:t>e </a:t>
            </a:r>
            <a:r>
              <a:rPr lang="en-US" sz="2000" dirty="0"/>
              <a:t>promote </a:t>
            </a:r>
            <a:r>
              <a:rPr lang="en-US" sz="2000" dirty="0" smtClean="0"/>
              <a:t>interaction and </a:t>
            </a:r>
            <a:r>
              <a:rPr lang="en-US" sz="2000" dirty="0"/>
              <a:t>collaboration between </a:t>
            </a:r>
            <a:r>
              <a:rPr lang="en-US" sz="2000" dirty="0" smtClean="0"/>
              <a:t>scientists, professionals and experts from </a:t>
            </a:r>
            <a:r>
              <a:rPr lang="en-US" sz="2000" dirty="0"/>
              <a:t>African institutions and worldwide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412" y="4379885"/>
            <a:ext cx="5547593" cy="151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 smtClean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) Open and transparent</a:t>
            </a:r>
          </a:p>
          <a:p>
            <a:pPr>
              <a:lnSpc>
                <a:spcPts val="2800"/>
              </a:lnSpc>
            </a:pPr>
            <a:r>
              <a:rPr lang="en-US" sz="2000" dirty="0"/>
              <a:t>All input </a:t>
            </a:r>
            <a:r>
              <a:rPr lang="en-US" sz="2000" dirty="0" smtClean="0"/>
              <a:t>information, </a:t>
            </a:r>
            <a:r>
              <a:rPr lang="en-US" sz="2000" dirty="0"/>
              <a:t>data </a:t>
            </a:r>
            <a:r>
              <a:rPr lang="en-US" sz="2000" dirty="0" smtClean="0"/>
              <a:t>and </a:t>
            </a:r>
            <a:r>
              <a:rPr lang="en-US" sz="2000" dirty="0"/>
              <a:t>results are openly accessible to the community for verification, improvement or any </a:t>
            </a:r>
            <a:r>
              <a:rPr lang="en-US" sz="2000" dirty="0" smtClean="0"/>
              <a:t>other use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95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 Hazard - Main 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11" y="1313071"/>
            <a:ext cx="4079566" cy="4079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182" y="1313071"/>
            <a:ext cx="124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Basic datasets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600" y="1313071"/>
            <a:ext cx="2064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Tools for pre-processing data and build models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0494" y="4700462"/>
            <a:ext cx="206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Hazard calculation engine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652" y="5038694"/>
            <a:ext cx="208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Hazard models</a:t>
            </a:r>
          </a:p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database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888" y="2967172"/>
            <a:ext cx="1058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54741"/>
                </a:solidFill>
                <a:latin typeface="+mn-lt"/>
                <a:cs typeface="Avenir Book"/>
              </a:rPr>
              <a:t>QA and testing </a:t>
            </a:r>
            <a:endParaRPr lang="en-US" sz="2000" dirty="0">
              <a:solidFill>
                <a:srgbClr val="554741"/>
              </a:solidFill>
              <a:latin typeface="+mn-lt"/>
              <a:cs typeface="Avenir Book"/>
            </a:endParaRPr>
          </a:p>
        </p:txBody>
      </p:sp>
      <p:pic>
        <p:nvPicPr>
          <p:cNvPr id="2" name="Picture 1" descr="OQ-logo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75" y="3675058"/>
            <a:ext cx="1641258" cy="2356678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ython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91" y="1215383"/>
            <a:ext cx="1788421" cy="178842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399795" y="3001316"/>
            <a:ext cx="1643455" cy="7078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GEM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GEM Global Database of Hazard Models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4771" y="5344605"/>
            <a:ext cx="8190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DB contains hazard models developed by national agencies and international projects which are openly distributed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36601" y="1281515"/>
            <a:ext cx="7804731" cy="3864026"/>
            <a:chOff x="636601" y="1281515"/>
            <a:chExt cx="7804731" cy="38640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601" y="1332154"/>
              <a:ext cx="7804731" cy="38133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024052" y="2816382"/>
              <a:ext cx="601433" cy="97982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2482" y="3831931"/>
              <a:ext cx="1098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SSAHARA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67441" y="1527324"/>
              <a:ext cx="588433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Alaska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2593" y="2299201"/>
              <a:ext cx="469696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USA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6959" y="2437700"/>
              <a:ext cx="550333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Cuba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95966" y="2747377"/>
              <a:ext cx="742949" cy="4616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Central</a:t>
              </a:r>
            </a:p>
            <a:p>
              <a:r>
                <a:rPr lang="en-US" sz="1200" dirty="0"/>
                <a:t>America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827" y="3818737"/>
              <a:ext cx="768692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South</a:t>
              </a:r>
              <a:r>
                <a:rPr lang="en-US" sz="1600" dirty="0" smtClean="0"/>
                <a:t> </a:t>
              </a:r>
              <a:r>
                <a:rPr lang="en-US" sz="1200" dirty="0"/>
                <a:t>America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1283" y="1281515"/>
              <a:ext cx="696913" cy="58477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Europe</a:t>
              </a:r>
              <a:r>
                <a:rPr lang="en-US" sz="1600" dirty="0" smtClean="0"/>
                <a:t> - </a:t>
              </a:r>
              <a:r>
                <a:rPr lang="en-US" sz="1200" dirty="0"/>
                <a:t>SHARE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03318" y="1761544"/>
              <a:ext cx="572233" cy="276999"/>
            </a:xfrm>
            <a:prstGeom prst="rect">
              <a:avLst/>
            </a:prstGeom>
            <a:solidFill>
              <a:srgbClr val="E46C0A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Japan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97651" y="3759180"/>
              <a:ext cx="984250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South</a:t>
              </a:r>
              <a:r>
                <a:rPr lang="en-US" sz="1600" dirty="0" smtClean="0"/>
                <a:t> </a:t>
              </a:r>
              <a:r>
                <a:rPr lang="en-US" sz="1200" dirty="0"/>
                <a:t>East</a:t>
              </a:r>
              <a:r>
                <a:rPr lang="en-US" sz="1600" dirty="0" smtClean="0"/>
                <a:t> </a:t>
              </a:r>
              <a:r>
                <a:rPr lang="en-US" sz="1200" dirty="0"/>
                <a:t>Asia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54894" y="2612069"/>
              <a:ext cx="648422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Taiwan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86591" y="2627458"/>
              <a:ext cx="706969" cy="5232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Lesser</a:t>
              </a:r>
              <a:r>
                <a:rPr lang="en-US" sz="1600" dirty="0" smtClean="0"/>
                <a:t> </a:t>
              </a:r>
            </a:p>
            <a:p>
              <a:r>
                <a:rPr lang="en-US" sz="1200" dirty="0"/>
                <a:t>Antilles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6030" y="2365848"/>
              <a:ext cx="1094846" cy="523220"/>
            </a:xfrm>
            <a:prstGeom prst="rect">
              <a:avLst/>
            </a:prstGeom>
            <a:solidFill>
              <a:srgbClr val="E46C0A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Middle</a:t>
              </a:r>
            </a:p>
            <a:p>
              <a:r>
                <a:rPr lang="en-US" sz="1200" dirty="0"/>
                <a:t>East</a:t>
              </a:r>
              <a:r>
                <a:rPr lang="en-US" sz="1600" dirty="0" smtClean="0"/>
                <a:t> - </a:t>
              </a:r>
              <a:r>
                <a:rPr lang="en-US" sz="1200" dirty="0"/>
                <a:t>EMME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17596" y="1327681"/>
              <a:ext cx="1019512" cy="584776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Central</a:t>
              </a:r>
              <a:r>
                <a:rPr lang="en-US" sz="1600" dirty="0" smtClean="0"/>
                <a:t> </a:t>
              </a:r>
            </a:p>
            <a:p>
              <a:r>
                <a:rPr lang="en-US" sz="1200" dirty="0"/>
                <a:t>Asia</a:t>
              </a:r>
              <a:r>
                <a:rPr lang="en-US" sz="1600" dirty="0" smtClean="0"/>
                <a:t> - </a:t>
              </a:r>
              <a:r>
                <a:rPr lang="en-US" sz="1200" dirty="0"/>
                <a:t>EMCA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03318" y="4343956"/>
              <a:ext cx="758099" cy="523220"/>
            </a:xfrm>
            <a:prstGeom prst="rect">
              <a:avLst/>
            </a:prstGeom>
            <a:solidFill>
              <a:srgbClr val="E46C0A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New</a:t>
              </a:r>
              <a:r>
                <a:rPr lang="en-US" sz="1600" dirty="0" smtClean="0"/>
                <a:t> </a:t>
              </a:r>
            </a:p>
            <a:p>
              <a:r>
                <a:rPr lang="en-US" sz="1200" dirty="0"/>
                <a:t>Zealand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95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82" y="1456617"/>
            <a:ext cx="5579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East African Rift System </a:t>
            </a:r>
            <a:r>
              <a:rPr lang="en-US" dirty="0"/>
              <a:t>(EARS) is the major active tectonic feature of the </a:t>
            </a:r>
            <a:r>
              <a:rPr lang="en-US" b="1" dirty="0">
                <a:solidFill>
                  <a:srgbClr val="3366FF"/>
                </a:solidFill>
              </a:rPr>
              <a:t>Sub-Saharan Africa</a:t>
            </a:r>
            <a:r>
              <a:rPr lang="en-US" dirty="0"/>
              <a:t> (SSA) </a:t>
            </a:r>
            <a:r>
              <a:rPr lang="en-US" dirty="0" smtClean="0"/>
              <a:t>region</a:t>
            </a:r>
            <a:endParaRPr lang="en-US" dirty="0"/>
          </a:p>
          <a:p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Several past large earthquakes caused a non-negligible level of damage</a:t>
            </a:r>
          </a:p>
          <a:p>
            <a:endParaRPr lang="en-US" dirty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A reliable risk assessment is therefore essential, which requires a state-of-art hazard assessment for the region</a:t>
            </a:r>
            <a:endParaRPr lang="en-US" dirty="0"/>
          </a:p>
          <a:p>
            <a:endParaRPr lang="en-US" dirty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There is a need for a new </a:t>
            </a:r>
            <a:r>
              <a:rPr lang="en-US" b="1" dirty="0" smtClean="0">
                <a:solidFill>
                  <a:srgbClr val="008000"/>
                </a:solidFill>
              </a:rPr>
              <a:t>probabilistic </a:t>
            </a:r>
            <a:r>
              <a:rPr lang="en-US" b="1" dirty="0">
                <a:solidFill>
                  <a:srgbClr val="008000"/>
                </a:solidFill>
              </a:rPr>
              <a:t>seismic hazard </a:t>
            </a:r>
            <a:r>
              <a:rPr lang="en-US" b="1" dirty="0" smtClean="0">
                <a:solidFill>
                  <a:srgbClr val="008000"/>
                </a:solidFill>
              </a:rPr>
              <a:t>model</a:t>
            </a:r>
            <a:r>
              <a:rPr lang="en-US" dirty="0" smtClean="0"/>
              <a:t> based </a:t>
            </a:r>
            <a:r>
              <a:rPr lang="en-US" dirty="0"/>
              <a:t>on </a:t>
            </a:r>
            <a:r>
              <a:rPr lang="en-US" dirty="0" smtClean="0"/>
              <a:t>the </a:t>
            </a:r>
            <a:r>
              <a:rPr lang="en-US" dirty="0"/>
              <a:t>most recent and up to date </a:t>
            </a:r>
            <a:r>
              <a:rPr lang="en-US" dirty="0" smtClean="0"/>
              <a:t>available information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Earthquake Hazard in Sub-Saharan Africa</a:t>
            </a:r>
            <a:endParaRPr lang="en-US" dirty="0"/>
          </a:p>
        </p:txBody>
      </p:sp>
      <p:pic>
        <p:nvPicPr>
          <p:cNvPr id="4" name="Picture 3" descr="tecton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82" y="1381955"/>
            <a:ext cx="2829185" cy="40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7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7748" y="3276133"/>
            <a:ext cx="73021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Original goals: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Development of an explorative hazard model for SSA region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Assess the usefulness of </a:t>
            </a:r>
            <a:r>
              <a:rPr lang="en-US" dirty="0" err="1" smtClean="0"/>
              <a:t>AfricaArray</a:t>
            </a:r>
            <a:r>
              <a:rPr lang="en-US" dirty="0" smtClean="0"/>
              <a:t> data for hazard mitigation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Available components / achievements: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Improved earthquake catalogue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Source zonation model and regional seismicity analysis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Strain rate model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Final hazard model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The Sub-Saharan Africa Hazard Model</a:t>
            </a:r>
            <a:endParaRPr lang="en-US" dirty="0"/>
          </a:p>
        </p:txBody>
      </p:sp>
      <p:pic>
        <p:nvPicPr>
          <p:cNvPr id="7" name="Picture 6" descr="Vertical_RGB_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89" y="917022"/>
            <a:ext cx="3111244" cy="2660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7748" y="1387778"/>
            <a:ext cx="4771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Sub-Saharan Africa (SSA) Hazard Model is </a:t>
            </a:r>
            <a:r>
              <a:rPr lang="en-US" dirty="0" smtClean="0"/>
              <a:t>a pilot </a:t>
            </a:r>
            <a:r>
              <a:rPr lang="en-US" dirty="0"/>
              <a:t>project </a:t>
            </a:r>
            <a:r>
              <a:rPr lang="en-US" dirty="0" smtClean="0"/>
              <a:t>led by GEM and </a:t>
            </a:r>
            <a:r>
              <a:rPr lang="en-US" b="1" dirty="0" err="1" smtClean="0">
                <a:solidFill>
                  <a:srgbClr val="0000FF"/>
                </a:solidFill>
              </a:rPr>
              <a:t>AfricaArray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supported </a:t>
            </a:r>
            <a:r>
              <a:rPr lang="en-US" dirty="0"/>
              <a:t>by </a:t>
            </a:r>
            <a:r>
              <a:rPr lang="en-US" b="1" dirty="0">
                <a:solidFill>
                  <a:srgbClr val="0000FF"/>
                </a:solidFill>
              </a:rPr>
              <a:t>U.S. AGENCY FOR INTERNATIONAL DEVELOPMENT</a:t>
            </a:r>
            <a:r>
              <a:rPr lang="en-US" dirty="0"/>
              <a:t> (USAID)</a:t>
            </a:r>
          </a:p>
        </p:txBody>
      </p:sp>
    </p:spTree>
    <p:extLst>
      <p:ext uri="{BB962C8B-B14F-4D97-AF65-F5344CB8AC3E}">
        <p14:creationId xmlns:p14="http://schemas.microsoft.com/office/powerpoint/2010/main" val="98319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SSA Hazard Model – Improved Earthquake Catalogue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40194" y="1241944"/>
            <a:ext cx="4984809" cy="4280550"/>
            <a:chOff x="3599282" y="1784956"/>
            <a:chExt cx="4984809" cy="4280550"/>
          </a:xfrm>
        </p:grpSpPr>
        <p:pic>
          <p:nvPicPr>
            <p:cNvPr id="4" name="Picture 3" descr="SSA_GEM_C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282" y="1784956"/>
              <a:ext cx="4917521" cy="4280550"/>
            </a:xfrm>
            <a:prstGeom prst="rect">
              <a:avLst/>
            </a:prstGeom>
          </p:spPr>
        </p:pic>
        <p:sp>
          <p:nvSpPr>
            <p:cNvPr id="5" name="Explosion 1 4"/>
            <p:cNvSpPr/>
            <p:nvPr/>
          </p:nvSpPr>
          <p:spPr>
            <a:xfrm>
              <a:off x="6540223" y="3499200"/>
              <a:ext cx="1382345" cy="1140480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NEW!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72139" y="5192118"/>
              <a:ext cx="15119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29803 events</a:t>
              </a:r>
            </a:p>
            <a:p>
              <a:r>
                <a:rPr lang="en-US" dirty="0" smtClean="0"/>
                <a:t>3 </a:t>
              </a:r>
              <a:r>
                <a:rPr lang="en-US" dirty="0"/>
                <a:t>≤</a:t>
              </a:r>
              <a:r>
                <a:rPr lang="en-US" dirty="0" smtClean="0"/>
                <a:t> Mw ≤ 7.53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5915" y="1331131"/>
            <a:ext cx="316095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SSA Catalogue is obtained by harmonization of global bulletins with data </a:t>
            </a:r>
            <a:r>
              <a:rPr lang="en-US" dirty="0"/>
              <a:t>from local agencies and regional projects, particularly from the </a:t>
            </a:r>
            <a:r>
              <a:rPr lang="en-US" b="1" dirty="0" err="1">
                <a:solidFill>
                  <a:srgbClr val="008000"/>
                </a:solidFill>
              </a:rPr>
              <a:t>AfricaArray</a:t>
            </a:r>
            <a:r>
              <a:rPr lang="en-US" dirty="0"/>
              <a:t> framework</a:t>
            </a:r>
          </a:p>
        </p:txBody>
      </p:sp>
      <p:pic>
        <p:nvPicPr>
          <p:cNvPr id="9" name="Picture 8" descr="ISC_Ms_GCMT_M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" y="3232504"/>
            <a:ext cx="3399845" cy="2833204"/>
          </a:xfrm>
          <a:prstGeom prst="rect">
            <a:avLst/>
          </a:prstGeom>
        </p:spPr>
      </p:pic>
      <p:sp>
        <p:nvSpPr>
          <p:cNvPr id="10" name="Explosion 1 9"/>
          <p:cNvSpPr/>
          <p:nvPr/>
        </p:nvSpPr>
        <p:spPr>
          <a:xfrm>
            <a:off x="2457849" y="5228439"/>
            <a:ext cx="1382345" cy="114048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6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8293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cs typeface="Calibri"/>
              </a:rPr>
              <a:t>SSA Hazard Model – Regional Seismicity Analysis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73877" y="3587660"/>
            <a:ext cx="3878627" cy="2615184"/>
            <a:chOff x="477317" y="1374427"/>
            <a:chExt cx="3878627" cy="2615184"/>
          </a:xfrm>
        </p:grpSpPr>
        <p:pic>
          <p:nvPicPr>
            <p:cNvPr id="6" name="Picture 5" descr="MFD_Fit_Full_Ca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64" y="1374427"/>
              <a:ext cx="3268980" cy="26151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585071" y="1623195"/>
              <a:ext cx="773439" cy="1978954"/>
            </a:xfrm>
            <a:prstGeom prst="rect">
              <a:avLst/>
            </a:prstGeom>
            <a:solidFill>
              <a:schemeClr val="bg1">
                <a:lumMod val="95000"/>
                <a:alpha val="3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7317" y="3492439"/>
              <a:ext cx="1715797" cy="443477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Earthquake Rates</a:t>
              </a:r>
              <a:endParaRPr lang="en-US" sz="1600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471" y="2147930"/>
            <a:ext cx="3506194" cy="3914835"/>
            <a:chOff x="541589" y="2149721"/>
            <a:chExt cx="3506194" cy="3914835"/>
          </a:xfrm>
        </p:grpSpPr>
        <p:pic>
          <p:nvPicPr>
            <p:cNvPr id="2" name="Picture 1" descr="SSA_Area_Source_V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9" y="2149721"/>
              <a:ext cx="3303517" cy="39148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593804" y="5082971"/>
              <a:ext cx="1453979" cy="62270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Earthquake</a:t>
              </a:r>
            </a:p>
            <a:p>
              <a:pPr algn="ctr"/>
              <a:r>
                <a:rPr lang="en-US" sz="1600" i="1" dirty="0" smtClean="0"/>
                <a:t>Source Zones</a:t>
              </a:r>
              <a:endParaRPr lang="en-US" sz="1600" i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9139" y="1226402"/>
            <a:ext cx="4737801" cy="2361258"/>
            <a:chOff x="3320793" y="1226402"/>
            <a:chExt cx="4737801" cy="2361258"/>
          </a:xfrm>
        </p:grpSpPr>
        <p:pic>
          <p:nvPicPr>
            <p:cNvPr id="9" name="Picture 8" descr="Depth_statisti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392" y="1226402"/>
              <a:ext cx="4132202" cy="236125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320793" y="1226402"/>
              <a:ext cx="1453979" cy="691901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Seismicity</a:t>
              </a:r>
            </a:p>
            <a:p>
              <a:pPr algn="ctr"/>
              <a:r>
                <a:rPr lang="en-US" sz="1600" i="1" dirty="0" smtClean="0"/>
                <a:t>Distribution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71918254"/>
      </p:ext>
    </p:extLst>
  </p:cSld>
  <p:clrMapOvr>
    <a:masterClrMapping/>
  </p:clrMapOvr>
</p:sld>
</file>

<file path=ppt/theme/theme1.xml><?xml version="1.0" encoding="utf-8"?>
<a:theme xmlns:a="http://schemas.openxmlformats.org/drawingml/2006/main" name="GEM-PresentationTemplate-v2014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GEM-PresentationTemplate-v201401.potx</Template>
  <TotalTime>5156</TotalTime>
  <Words>749</Words>
  <Application>Microsoft Macintosh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GEM-PresentationTemplate-v201401</vt:lpstr>
      <vt:lpstr>A Probabilistic Seismic Hazard Model for Sub-Saharan Africa</vt:lpstr>
      <vt:lpstr>Introduction to GEM</vt:lpstr>
      <vt:lpstr>GEM’s Philosophy</vt:lpstr>
      <vt:lpstr>GEM Hazard - Main Products</vt:lpstr>
      <vt:lpstr>GEM Global Database of Hazard Models</vt:lpstr>
      <vt:lpstr>Earthquake Hazard in Sub-Saharan Africa</vt:lpstr>
      <vt:lpstr>The Sub-Saharan Africa Hazard Model</vt:lpstr>
      <vt:lpstr>SSA Hazard Model – Improved Earthquake Catalogue</vt:lpstr>
      <vt:lpstr>SSA Hazard Model – Regional Seismicity Analysis</vt:lpstr>
      <vt:lpstr>PowerPoint Presentation</vt:lpstr>
      <vt:lpstr>Hazard Curves @ African Capitals</vt:lpstr>
      <vt:lpstr>Missing Components</vt:lpstr>
      <vt:lpstr>Moving Forward</vt:lpstr>
      <vt:lpstr>PowerPoint Presentation</vt:lpstr>
    </vt:vector>
  </TitlesOfParts>
  <Company>GEM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Brown</dc:creator>
  <cp:lastModifiedBy>Valerio Poggi</cp:lastModifiedBy>
  <cp:revision>531</cp:revision>
  <dcterms:created xsi:type="dcterms:W3CDTF">2014-06-19T09:36:06Z</dcterms:created>
  <dcterms:modified xsi:type="dcterms:W3CDTF">2016-06-21T11:51:20Z</dcterms:modified>
</cp:coreProperties>
</file>